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1" r:id="rId6"/>
    <p:sldId id="281" r:id="rId7"/>
    <p:sldId id="262" r:id="rId8"/>
    <p:sldId id="263" r:id="rId9"/>
    <p:sldId id="264" r:id="rId10"/>
    <p:sldId id="265" r:id="rId11"/>
    <p:sldId id="266" r:id="rId12"/>
    <p:sldId id="286" r:id="rId13"/>
    <p:sldId id="285" r:id="rId14"/>
    <p:sldId id="267" r:id="rId15"/>
    <p:sldId id="293" r:id="rId16"/>
    <p:sldId id="268" r:id="rId17"/>
    <p:sldId id="269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3" r:id="rId29"/>
    <p:sldId id="287" r:id="rId30"/>
    <p:sldId id="284" r:id="rId31"/>
    <p:sldId id="282" r:id="rId32"/>
    <p:sldId id="289" r:id="rId33"/>
    <p:sldId id="290" r:id="rId34"/>
    <p:sldId id="292" r:id="rId3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5" autoAdjust="0"/>
    <p:restoredTop sz="78387" autoAdjust="0"/>
  </p:normalViewPr>
  <p:slideViewPr>
    <p:cSldViewPr>
      <p:cViewPr>
        <p:scale>
          <a:sx n="50" d="100"/>
          <a:sy n="50" d="100"/>
        </p:scale>
        <p:origin x="-92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451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FE0395-B133-4202-A6CC-460B137B85DC}" type="datetimeFigureOut">
              <a:rPr lang="cs-CZ" smtClean="0"/>
              <a:pPr/>
              <a:t>19.2.2013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58A5B-D8C8-4886-9D39-8A50CD650D3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Publikace ČR: </a:t>
            </a:r>
            <a:r>
              <a:rPr lang="cs-C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vláda a ústřední správní úřady ve Sbírce zákonů a kraje ve Věstníku právních předpisů kraje a obce na úřední desce a musí umožnit dálkový přístup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Publikace SR: vláda a ústřední správní úřady ve Sbírce zákonů a územní celky ve Věstníku právních předpisů vlády, na úřední desce a musí umožnit dálkový přístup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Pravomoc - Vydat nařízení na základě zákonného zmocnění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Zákonnost - Soulad se zákonem a nařízeními vyšší právní síly</a:t>
            </a:r>
          </a:p>
          <a:p>
            <a:pPr lvl="0"/>
            <a:r>
              <a:rPr lang="cs-C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Vykonatelnost - vymahatelnost</a:t>
            </a:r>
          </a:p>
          <a:p>
            <a:r>
              <a:rPr lang="cs-CZ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Vynutitelnost - vynucení splnění povinnosti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58A5B-D8C8-4886-9D39-8A50CD650D35}" type="slidenum">
              <a:rPr lang="cs-CZ" smtClean="0"/>
              <a:pPr/>
              <a:t>3</a:t>
            </a:fld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Systém je nastaven:</a:t>
            </a:r>
            <a:r>
              <a:rPr lang="cs-CZ" baseline="0" dirty="0" smtClean="0"/>
              <a:t> stát uhradí škodu, vyžaduje ji po orgánu, který škodu způsobil, a ten orgán ji vyžaduje po odpovědném zaměstnanci. Vše je povinností!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58A5B-D8C8-4886-9D39-8A50CD650D35}" type="slidenum">
              <a:rPr lang="cs-CZ" smtClean="0"/>
              <a:pPr/>
              <a:t>25</a:t>
            </a:fld>
            <a:endParaRPr 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Následuje stížnost k ESL -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58A5B-D8C8-4886-9D39-8A50CD650D35}" type="slidenum">
              <a:rPr lang="cs-CZ" smtClean="0"/>
              <a:pPr/>
              <a:t>28</a:t>
            </a:fld>
            <a:endParaRPr lang="cs-C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Při určování nemajetkové újmy se zohledňuje osoba poškozeného,</a:t>
            </a:r>
            <a:r>
              <a:rPr lang="cs-CZ" baseline="0" dirty="0" smtClean="0"/>
              <a:t> jeho dosavadní život, prostředí, ve kterém žije; závažnost vzniklé újmy a okolnosti, za kterých újma vznikla; závažnost následků v soukromém i společenském životě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58A5B-D8C8-4886-9D39-8A50CD650D35}" type="slidenum">
              <a:rPr lang="cs-CZ" smtClean="0"/>
              <a:pPr/>
              <a:t>30</a:t>
            </a:fld>
            <a:endParaRPr lang="cs-C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Lhůty: </a:t>
            </a:r>
          </a:p>
          <a:p>
            <a:r>
              <a:rPr lang="cs-CZ" b="1" dirty="0" smtClean="0"/>
              <a:t>odvolání/rozklad</a:t>
            </a:r>
            <a:r>
              <a:rPr lang="cs-CZ" baseline="0" dirty="0" smtClean="0"/>
              <a:t> - § 83 – 15 dní od oznámení = doručení; při vadách v poučení 15 dnů od oznámení opravného usnesení § 70 věta 1., nejpozději 90 dnů od původního oznámení rozhodnutí.</a:t>
            </a:r>
          </a:p>
          <a:p>
            <a:r>
              <a:rPr lang="cs-CZ" b="1" i="0" baseline="0" dirty="0" smtClean="0"/>
              <a:t>Neoznámené rozhodnutí </a:t>
            </a:r>
            <a:r>
              <a:rPr lang="cs-CZ" baseline="0" dirty="0" smtClean="0"/>
              <a:t>– subjektivní lhůta 30 dnů, objektivní 1 rok od oznámení poslednímu účastníkovi</a:t>
            </a:r>
          </a:p>
          <a:p>
            <a:r>
              <a:rPr lang="cs-CZ" b="1" baseline="0" dirty="0" smtClean="0"/>
              <a:t>Přezkum</a:t>
            </a:r>
            <a:r>
              <a:rPr lang="cs-CZ" baseline="0" dirty="0" smtClean="0"/>
              <a:t> - § 94-95 –zahájení řízení do 2 </a:t>
            </a:r>
            <a:r>
              <a:rPr lang="cs-CZ" baseline="0" dirty="0" err="1" smtClean="0"/>
              <a:t>měs</a:t>
            </a:r>
            <a:r>
              <a:rPr lang="cs-CZ" baseline="0" dirty="0" smtClean="0"/>
              <a:t> ode dne podnětu (subjektivní), nejpozději do 1 roku od právní moci meritorního rozhodnutí (objektivní) – obě lhůty jsou prekluzivní</a:t>
            </a:r>
          </a:p>
          <a:p>
            <a:r>
              <a:rPr lang="cs-CZ" baseline="0" dirty="0" smtClean="0"/>
              <a:t>Obnova - § 100 – subjektivní 3 měsíce, objektivní 3 roky od právní moci rozhodnutí</a:t>
            </a:r>
          </a:p>
          <a:p>
            <a:r>
              <a:rPr lang="cs-CZ" b="1" baseline="0" dirty="0" smtClean="0"/>
              <a:t>Žaloba proti nečinnosti </a:t>
            </a:r>
            <a:r>
              <a:rPr lang="cs-CZ" baseline="0" dirty="0" smtClean="0"/>
              <a:t>– 1 rok od marného uplynutí lhůty pro vydání rozhodnutí (zmeškání nelze prominout)</a:t>
            </a:r>
          </a:p>
          <a:p>
            <a:r>
              <a:rPr lang="cs-CZ" b="1" baseline="0" dirty="0" smtClean="0"/>
              <a:t>Stížnost na nečinnost soudu </a:t>
            </a:r>
            <a:r>
              <a:rPr lang="cs-CZ" baseline="0" dirty="0" smtClean="0"/>
              <a:t>– k předsedovi okresního soudu; vyřízení stížnosti do 2 měsíců, při průtazích do 1 měsíce od doručení + návrh na určení lhůty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58A5B-D8C8-4886-9D39-8A50CD650D35}" type="slidenum">
              <a:rPr lang="cs-CZ" smtClean="0"/>
              <a:pPr/>
              <a:t>31</a:t>
            </a:fld>
            <a:endParaRPr lang="cs-C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Lhůty: </a:t>
            </a:r>
          </a:p>
          <a:p>
            <a:r>
              <a:rPr lang="cs-CZ" b="1" dirty="0" smtClean="0"/>
              <a:t>odvolání/rozklad</a:t>
            </a:r>
            <a:r>
              <a:rPr lang="cs-CZ" baseline="0" dirty="0" smtClean="0"/>
              <a:t> - § 83 – 15 dní od oznámení = doručení; při vadách v poučení 15 dnů od oznámení opravného usnesení § 70 věta 1., nejpozději 90 dnů od původního oznámení rozhodnutí.</a:t>
            </a:r>
          </a:p>
          <a:p>
            <a:r>
              <a:rPr lang="cs-CZ" b="1" i="0" baseline="0" dirty="0" smtClean="0"/>
              <a:t>Neoznámené rozhodnutí </a:t>
            </a:r>
            <a:r>
              <a:rPr lang="cs-CZ" baseline="0" dirty="0" smtClean="0"/>
              <a:t>– subjektivní lhůta 30 dnů, objektivní 1 rok od oznámení poslednímu účastníkovi</a:t>
            </a:r>
          </a:p>
          <a:p>
            <a:r>
              <a:rPr lang="cs-CZ" b="1" baseline="0" dirty="0" smtClean="0"/>
              <a:t>Přezkum</a:t>
            </a:r>
            <a:r>
              <a:rPr lang="cs-CZ" baseline="0" dirty="0" smtClean="0"/>
              <a:t> - § 94-95 –zahájení řízení do 2 </a:t>
            </a:r>
            <a:r>
              <a:rPr lang="cs-CZ" baseline="0" dirty="0" err="1" smtClean="0"/>
              <a:t>měs</a:t>
            </a:r>
            <a:r>
              <a:rPr lang="cs-CZ" baseline="0" dirty="0" smtClean="0"/>
              <a:t> ode dne podnětu (subjektivní), nejpozději do 1 roku od právní moci meritorního rozhodnutí (objektivní) – obě lhůty jsou prekluzivní</a:t>
            </a:r>
          </a:p>
          <a:p>
            <a:r>
              <a:rPr lang="cs-CZ" baseline="0" dirty="0" smtClean="0"/>
              <a:t>Obnova - § 100 – subjektivní 3 měsíce, objektivní 3 roky od právní moci rozhodnutí</a:t>
            </a:r>
          </a:p>
          <a:p>
            <a:r>
              <a:rPr lang="cs-CZ" b="1" baseline="0" dirty="0" smtClean="0"/>
              <a:t>Žaloba proti nečinnosti </a:t>
            </a:r>
            <a:r>
              <a:rPr lang="cs-CZ" baseline="0" dirty="0" smtClean="0"/>
              <a:t>– 1 rok od marného uplynutí lhůty pro vydání rozhodnutí (zmeškání nelze prominout)</a:t>
            </a:r>
          </a:p>
          <a:p>
            <a:r>
              <a:rPr lang="cs-CZ" b="1" baseline="0" dirty="0" smtClean="0"/>
              <a:t>Stížnost na nečinnost soudu </a:t>
            </a:r>
            <a:r>
              <a:rPr lang="cs-CZ" baseline="0" dirty="0" smtClean="0"/>
              <a:t>– k předsedovi okresního soudu; vyřízení stížnosti do 2 měsíců, při průtazích do 1 měsíce od doručení + návrh na určení lhůty</a:t>
            </a:r>
          </a:p>
          <a:p>
            <a:r>
              <a:rPr lang="cs-CZ" b="1" baseline="0" dirty="0" smtClean="0"/>
              <a:t>Dovolání</a:t>
            </a:r>
            <a:r>
              <a:rPr lang="cs-CZ" baseline="0" dirty="0" smtClean="0"/>
              <a:t> – 2 měsíce od doručení napadeného rozhodnutí (v právní moci)</a:t>
            </a:r>
          </a:p>
          <a:p>
            <a:r>
              <a:rPr lang="cs-CZ" b="1" baseline="0" dirty="0" smtClean="0"/>
              <a:t>Žaloba pro zmatečnost </a:t>
            </a:r>
            <a:r>
              <a:rPr lang="cs-CZ" baseline="0" dirty="0" smtClean="0"/>
              <a:t>– 3 měsíce, objektivní 3 roky</a:t>
            </a:r>
          </a:p>
          <a:p>
            <a:r>
              <a:rPr lang="cs-CZ" b="1" baseline="0" dirty="0" smtClean="0"/>
              <a:t>Stížnost pro porušení zákona </a:t>
            </a:r>
            <a:r>
              <a:rPr lang="cs-CZ" baseline="0" dirty="0" smtClean="0"/>
              <a:t>– Nejvyšší soud -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58A5B-D8C8-4886-9D39-8A50CD650D35}" type="slidenum">
              <a:rPr lang="cs-CZ" smtClean="0"/>
              <a:pPr/>
              <a:t>32</a:t>
            </a:fld>
            <a:endParaRPr lang="cs-C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Lhůty: </a:t>
            </a:r>
          </a:p>
          <a:p>
            <a:r>
              <a:rPr lang="cs-CZ" b="1" baseline="0" dirty="0" smtClean="0"/>
              <a:t>Přezkum</a:t>
            </a:r>
            <a:r>
              <a:rPr lang="cs-CZ" baseline="0" dirty="0" smtClean="0"/>
              <a:t> - § 94-95 –zahájení řízení do 2 </a:t>
            </a:r>
            <a:r>
              <a:rPr lang="cs-CZ" baseline="0" dirty="0" err="1" smtClean="0"/>
              <a:t>měs</a:t>
            </a:r>
            <a:r>
              <a:rPr lang="cs-CZ" baseline="0" dirty="0" smtClean="0"/>
              <a:t> ode dne podnětu (subjektivní), nejpozději do 1 roku od právní moci meritorního rozhodnutí (objektivní) – obě lhůty jsou prekluzivní</a:t>
            </a:r>
          </a:p>
          <a:p>
            <a:r>
              <a:rPr lang="cs-CZ" b="1" baseline="0" dirty="0" smtClean="0"/>
              <a:t>Obnova</a:t>
            </a:r>
            <a:r>
              <a:rPr lang="cs-CZ" baseline="0" dirty="0" smtClean="0"/>
              <a:t> - § 100 – subjektivní 3 měsíce, objektivní 3 roky od právní moci rozhodnutí</a:t>
            </a:r>
          </a:p>
          <a:p>
            <a:r>
              <a:rPr lang="cs-CZ" baseline="0" dirty="0" smtClean="0"/>
              <a:t>Žaloba proti rozhodnutí – 2 měsíce od doručení rozhodnutí, při ochraně veřejného zájmu objektivní 3 roky</a:t>
            </a:r>
          </a:p>
          <a:p>
            <a:r>
              <a:rPr lang="cs-CZ" b="1" baseline="0" dirty="0" smtClean="0"/>
              <a:t>Kasační</a:t>
            </a:r>
            <a:r>
              <a:rPr lang="cs-CZ" baseline="0" dirty="0" smtClean="0"/>
              <a:t> stížnost – 2 týdny od doručení rozhodnutí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58A5B-D8C8-4886-9D39-8A50CD650D35}" type="slidenum">
              <a:rPr lang="cs-CZ" smtClean="0"/>
              <a:pPr/>
              <a:t>33</a:t>
            </a:fld>
            <a:endParaRPr lang="cs-C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Při určování nemajetkové újmy se zohledňuje osoba poškozeného,</a:t>
            </a:r>
            <a:r>
              <a:rPr lang="cs-CZ" baseline="0" dirty="0" smtClean="0"/>
              <a:t> jeho dosavadní život, prostředí, ve kterém žije; závažnost vzniklé újmy a okolnosti, za kterých újma vznikla; závažnost následků v soukromém i společenském životě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58A5B-D8C8-4886-9D39-8A50CD650D35}" type="slidenum">
              <a:rPr lang="cs-CZ" smtClean="0"/>
              <a:pPr/>
              <a:t>34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Kompetence</a:t>
            </a:r>
            <a:r>
              <a:rPr lang="cs-CZ" dirty="0" smtClean="0"/>
              <a:t> – věcná, místní, funkční -&gt; vyjadřuje hmotněprávní</a:t>
            </a:r>
            <a:r>
              <a:rPr lang="cs-CZ" baseline="0" dirty="0" smtClean="0"/>
              <a:t> působnost a pravomoc i procesně právní působnost k vydání rozhodnutí + pravomoc = souhrn právních prostředků k provedení působnosti (působnost určuje, kdo rozhoduje; pravomoc, co rozhoduje)</a:t>
            </a:r>
          </a:p>
          <a:p>
            <a:r>
              <a:rPr lang="cs-CZ" b="1" baseline="0" dirty="0" smtClean="0"/>
              <a:t>Obsahová</a:t>
            </a:r>
            <a:r>
              <a:rPr lang="cs-CZ" baseline="0" dirty="0" smtClean="0"/>
              <a:t> – výrok, odůvodnění, poučení</a:t>
            </a:r>
          </a:p>
          <a:p>
            <a:r>
              <a:rPr lang="cs-CZ" b="1" baseline="0" dirty="0" smtClean="0"/>
              <a:t>Formální</a:t>
            </a:r>
            <a:r>
              <a:rPr lang="cs-CZ" baseline="0" dirty="0" smtClean="0"/>
              <a:t> – dané zákonem; </a:t>
            </a:r>
            <a:r>
              <a:rPr lang="cs-CZ" b="1" baseline="0" dirty="0" smtClean="0"/>
              <a:t>vedlejší</a:t>
            </a:r>
            <a:r>
              <a:rPr lang="cs-CZ" baseline="0" dirty="0" smtClean="0"/>
              <a:t> – časové doložky, příkazy apod.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58A5B-D8C8-4886-9D39-8A50CD650D35}" type="slidenum">
              <a:rPr lang="cs-CZ" smtClean="0"/>
              <a:pPr/>
              <a:t>4</a:t>
            </a:fld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Apelační</a:t>
            </a:r>
            <a:r>
              <a:rPr lang="cs-CZ" dirty="0" smtClean="0"/>
              <a:t> - </a:t>
            </a:r>
            <a:r>
              <a:rPr lang="cs-CZ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Zjistí-li správní orgán přezkoumávající správní rozhodnutí pochybení, má možnost rozhodnutí zrušit, vady odstranit a vydat nové rozhodnutí, nebo věc vrátit správnímu orgánu prvního stupně k novému projednání </a:t>
            </a:r>
          </a:p>
          <a:p>
            <a:pPr>
              <a:buFontTx/>
              <a:buChar char="-"/>
            </a:pPr>
            <a:r>
              <a:rPr lang="cs-CZ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 odvolání a přezkoumání rozhodnutí v rámci správního soudnictví </a:t>
            </a:r>
          </a:p>
          <a:p>
            <a:pPr>
              <a:buFontTx/>
              <a:buNone/>
            </a:pPr>
            <a:r>
              <a:rPr lang="cs-CZ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Kasační ; revizní – </a:t>
            </a:r>
            <a:r>
              <a:rPr lang="cs-CZ" sz="12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1.st SprO nesprávně aplikoval právní normu</a:t>
            </a:r>
            <a:endParaRPr lang="cs-CZ" b="1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58A5B-D8C8-4886-9D39-8A50CD650D35}" type="slidenum">
              <a:rPr lang="cs-CZ" smtClean="0"/>
              <a:pPr/>
              <a:t>7</a:t>
            </a:fld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Zahrnuje činnost notářů, exekutorů, České lékárnické komory, České stomatologické komory, České</a:t>
            </a:r>
            <a:r>
              <a:rPr lang="cs-CZ" baseline="0" dirty="0" smtClean="0"/>
              <a:t> lékařské komory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58A5B-D8C8-4886-9D39-8A50CD650D35}" type="slidenum">
              <a:rPr lang="cs-CZ" smtClean="0"/>
              <a:pPr/>
              <a:t>11</a:t>
            </a:fld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Zahrnuje činnost notářů, exekutorů, České lékárnické komory, České stomatologické komory, České</a:t>
            </a:r>
            <a:r>
              <a:rPr lang="cs-CZ" baseline="0" dirty="0" smtClean="0"/>
              <a:t> lékařské komory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58A5B-D8C8-4886-9D39-8A50CD650D35}" type="slidenum">
              <a:rPr lang="cs-CZ" smtClean="0"/>
              <a:pPr/>
              <a:t>12</a:t>
            </a:fld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b="1" dirty="0" smtClean="0"/>
              <a:t>Min. </a:t>
            </a:r>
            <a:r>
              <a:rPr lang="cs-CZ" b="1" dirty="0" err="1" smtClean="0"/>
              <a:t>spr</a:t>
            </a:r>
            <a:r>
              <a:rPr lang="cs-CZ" b="1" dirty="0" smtClean="0"/>
              <a:t>.</a:t>
            </a:r>
            <a:r>
              <a:rPr lang="cs-CZ" b="1" baseline="0" dirty="0" smtClean="0"/>
              <a:t> </a:t>
            </a:r>
            <a:r>
              <a:rPr lang="cs-CZ" baseline="0" dirty="0" smtClean="0"/>
              <a:t>– soud musí zrušit rozhodnutí ÚSC v samostatné působnosti, a toto rozhodnutí musí být nezákonné</a:t>
            </a:r>
          </a:p>
          <a:p>
            <a:r>
              <a:rPr lang="cs-CZ" b="1" baseline="0" dirty="0" smtClean="0"/>
              <a:t>ÚSÚ</a:t>
            </a:r>
            <a:r>
              <a:rPr lang="cs-CZ" baseline="0" dirty="0" smtClean="0"/>
              <a:t> - soud musí zrušit rozhodnutí SprO v oblasti věcné působnosti, a toto rozhodnutí musí být nezákonné</a:t>
            </a:r>
          </a:p>
          <a:p>
            <a:r>
              <a:rPr lang="cs-CZ" b="1" baseline="0" dirty="0" smtClean="0"/>
              <a:t>ČNB</a:t>
            </a:r>
            <a:r>
              <a:rPr lang="cs-CZ" baseline="0" dirty="0" smtClean="0"/>
              <a:t> - § 2a z.č. 6/1993 Sb., o ČNB – </a:t>
            </a:r>
            <a:r>
              <a:rPr lang="cs-CZ" baseline="0" dirty="0" err="1" smtClean="0"/>
              <a:t>ČNB</a:t>
            </a:r>
            <a:r>
              <a:rPr lang="cs-CZ" baseline="0" dirty="0" smtClean="0"/>
              <a:t> je součástí Evropského systému dohledu nad finančními trhy (ESFS); </a:t>
            </a:r>
            <a:r>
              <a:rPr lang="cs-CZ" dirty="0" smtClean="0"/>
              <a:t>transpozice Směrnice Evropského parlamentu a Rady 2010/78/EU ze dne 24. listopadu 2010 s ohledem na pravomoci Evropského orgánu dohledu (Evropského orgánu pro bankovnictví), Evropského orgánu dohledu (Evropského orgánu pro pojišťovnictví a zaměstnanecké penzijní pojištění) a Evropského orgánu dohledu (Evropského orgánu pro cenné papíry a trhy).</a:t>
            </a:r>
          </a:p>
          <a:p>
            <a:r>
              <a:rPr lang="cs-CZ" dirty="0" smtClean="0"/>
              <a:t>Podstata transpozice směrnice spočívá v oprávnění nebo povinnosti spolupráce ČNB, jako vnitrostátního orgánu dohledu nad finančními trhy, s evropskými orgány dohledu: Evropským orgánem pro bankovnictví; Evropským orgánem pro cenné papíry a trhy; a Evropskou radou pro systémová rizika.</a:t>
            </a:r>
          </a:p>
          <a:p>
            <a:r>
              <a:rPr lang="cs-CZ" b="1" dirty="0" smtClean="0"/>
              <a:t>NKÚ</a:t>
            </a:r>
            <a:r>
              <a:rPr lang="cs-CZ" baseline="0" dirty="0" smtClean="0"/>
              <a:t> – kontrola hospodaření se státním majetkem, plnění státního rozpočtu, státní závěrečný účet, zadávání státních zakázek … 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58A5B-D8C8-4886-9D39-8A50CD650D35}" type="slidenum">
              <a:rPr lang="cs-CZ" smtClean="0"/>
              <a:pPr/>
              <a:t>13</a:t>
            </a:fld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Legislativní</a:t>
            </a:r>
            <a:r>
              <a:rPr lang="cs-CZ" baseline="0" dirty="0" smtClean="0"/>
              <a:t> proces nemůže být nesprávným úředním postupem; </a:t>
            </a:r>
          </a:p>
          <a:p>
            <a:r>
              <a:rPr lang="cs-CZ" baseline="0" dirty="0" smtClean="0"/>
              <a:t>Všechny orgány jsou sui generis, proto byly v </a:t>
            </a:r>
            <a:r>
              <a:rPr lang="cs-CZ" baseline="0" smtClean="0"/>
              <a:t>zákoně vyjmenovány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58A5B-D8C8-4886-9D39-8A50CD650D35}" type="slidenum">
              <a:rPr lang="cs-CZ" smtClean="0"/>
              <a:pPr/>
              <a:t>20</a:t>
            </a:fld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 ČR</a:t>
            </a:r>
            <a:r>
              <a:rPr lang="cs-CZ" baseline="0" dirty="0" smtClean="0"/>
              <a:t> je nutné využít všechny zákonné opravné prostředky, tedy i mimořádné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58A5B-D8C8-4886-9D39-8A50CD650D35}" type="slidenum">
              <a:rPr lang="cs-CZ" smtClean="0"/>
              <a:pPr/>
              <a:t>21</a:t>
            </a:fld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 případě, že je žádost podaná u nepříslušného</a:t>
            </a:r>
            <a:r>
              <a:rPr lang="cs-CZ" baseline="0" dirty="0" smtClean="0"/>
              <a:t> orgánu, ten ji postoupí; účinky zůstávají zachované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058A5B-D8C8-4886-9D39-8A50CD650D35}" type="slidenum">
              <a:rPr lang="cs-CZ" smtClean="0"/>
              <a:pPr/>
              <a:t>23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1C0F-D647-428A-B964-0870F1DE9454}" type="datetimeFigureOut">
              <a:rPr lang="cs-CZ" smtClean="0"/>
              <a:pPr/>
              <a:t>19.2.2013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FDE2-DBB7-4048-B2DE-577793BD9A0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1C0F-D647-428A-B964-0870F1DE9454}" type="datetimeFigureOut">
              <a:rPr lang="cs-CZ" smtClean="0"/>
              <a:pPr/>
              <a:t>19.2.2013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FDE2-DBB7-4048-B2DE-577793BD9A0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1C0F-D647-428A-B964-0870F1DE9454}" type="datetimeFigureOut">
              <a:rPr lang="cs-CZ" smtClean="0"/>
              <a:pPr/>
              <a:t>19.2.2013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FDE2-DBB7-4048-B2DE-577793BD9A0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1C0F-D647-428A-B964-0870F1DE9454}" type="datetimeFigureOut">
              <a:rPr lang="cs-CZ" smtClean="0"/>
              <a:pPr/>
              <a:t>19.2.2013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FDE2-DBB7-4048-B2DE-577793BD9A0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1C0F-D647-428A-B964-0870F1DE9454}" type="datetimeFigureOut">
              <a:rPr lang="cs-CZ" smtClean="0"/>
              <a:pPr/>
              <a:t>19.2.2013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FDE2-DBB7-4048-B2DE-577793BD9A0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1C0F-D647-428A-B964-0870F1DE9454}" type="datetimeFigureOut">
              <a:rPr lang="cs-CZ" smtClean="0"/>
              <a:pPr/>
              <a:t>19.2.2013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FDE2-DBB7-4048-B2DE-577793BD9A0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1C0F-D647-428A-B964-0870F1DE9454}" type="datetimeFigureOut">
              <a:rPr lang="cs-CZ" smtClean="0"/>
              <a:pPr/>
              <a:t>19.2.2013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FDE2-DBB7-4048-B2DE-577793BD9A0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1C0F-D647-428A-B964-0870F1DE9454}" type="datetimeFigureOut">
              <a:rPr lang="cs-CZ" smtClean="0"/>
              <a:pPr/>
              <a:t>19.2.2013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FDE2-DBB7-4048-B2DE-577793BD9A0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1C0F-D647-428A-B964-0870F1DE9454}" type="datetimeFigureOut">
              <a:rPr lang="cs-CZ" smtClean="0"/>
              <a:pPr/>
              <a:t>19.2.2013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FDE2-DBB7-4048-B2DE-577793BD9A0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1C0F-D647-428A-B964-0870F1DE9454}" type="datetimeFigureOut">
              <a:rPr lang="cs-CZ" smtClean="0"/>
              <a:pPr/>
              <a:t>19.2.2013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FDE2-DBB7-4048-B2DE-577793BD9A0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61C0F-D647-428A-B964-0870F1DE9454}" type="datetimeFigureOut">
              <a:rPr lang="cs-CZ" smtClean="0"/>
              <a:pPr/>
              <a:t>19.2.2013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FFDE2-DBB7-4048-B2DE-577793BD9A00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961C0F-D647-428A-B964-0870F1DE9454}" type="datetimeFigureOut">
              <a:rPr lang="cs-CZ" smtClean="0"/>
              <a:pPr/>
              <a:t>19.2.2013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AFFDE2-DBB7-4048-B2DE-577793BD9A00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Zodpovědnost za škodu způsobenou při výkonu veřejné správy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07096"/>
          </a:xfrm>
        </p:spPr>
        <p:txBody>
          <a:bodyPr>
            <a:normAutofit/>
          </a:bodyPr>
          <a:lstStyle/>
          <a:p>
            <a:r>
              <a:rPr lang="cs-CZ" sz="2400" dirty="0" smtClean="0"/>
              <a:t>Rigorózní práce</a:t>
            </a:r>
          </a:p>
          <a:p>
            <a:r>
              <a:rPr lang="cs-CZ" sz="2400" dirty="0" smtClean="0"/>
              <a:t>BPPX117206/R</a:t>
            </a:r>
          </a:p>
          <a:p>
            <a:pPr algn="l"/>
            <a:endParaRPr lang="cs-CZ" sz="2400" dirty="0"/>
          </a:p>
          <a:p>
            <a:pPr algn="l"/>
            <a:r>
              <a:rPr lang="cs-CZ" sz="2000" dirty="0" smtClean="0"/>
              <a:t>Mgr. Karin Plincnerová</a:t>
            </a:r>
          </a:p>
          <a:p>
            <a:pPr algn="l"/>
            <a:r>
              <a:rPr lang="cs-CZ" sz="2000" dirty="0" smtClean="0"/>
              <a:t>Bratislava 2013</a:t>
            </a:r>
          </a:p>
          <a:p>
            <a:pPr algn="l"/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00B050"/>
                </a:solidFill>
              </a:rPr>
              <a:t>Předpoklady vzniku odpovědnosti za škodu</a:t>
            </a:r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5256584"/>
          </a:xfrm>
        </p:spPr>
        <p:txBody>
          <a:bodyPr/>
          <a:lstStyle/>
          <a:p>
            <a:r>
              <a:rPr lang="cs-CZ" dirty="0" smtClean="0"/>
              <a:t>Podmínky musí být splněny kumulativně!</a:t>
            </a:r>
          </a:p>
          <a:p>
            <a:pPr lvl="1"/>
            <a:r>
              <a:rPr lang="cs-CZ" dirty="0" smtClean="0"/>
              <a:t>Porušení právní povinnosti</a:t>
            </a:r>
          </a:p>
          <a:p>
            <a:pPr lvl="1"/>
            <a:r>
              <a:rPr lang="cs-CZ" dirty="0" smtClean="0"/>
              <a:t>Vzniklá škoda</a:t>
            </a:r>
          </a:p>
          <a:p>
            <a:pPr lvl="1"/>
            <a:r>
              <a:rPr lang="cs-CZ" dirty="0" smtClean="0"/>
              <a:t>Kauzální nexus</a:t>
            </a:r>
          </a:p>
          <a:p>
            <a:r>
              <a:rPr lang="cs-CZ" dirty="0" smtClean="0"/>
              <a:t>Promlčení – neuplatní-li poškozený své právo v zákonem stanovené lhůtě, je jeho právo na náhradu značně omezeno</a:t>
            </a:r>
          </a:p>
          <a:p>
            <a:pPr lvl="1"/>
            <a:r>
              <a:rPr lang="cs-CZ" dirty="0" smtClean="0"/>
              <a:t>Obecná subjektivní lhůta – 2 roky</a:t>
            </a:r>
          </a:p>
          <a:p>
            <a:pPr lvl="1"/>
            <a:r>
              <a:rPr lang="cs-CZ" dirty="0" smtClean="0"/>
              <a:t>Obecná objektivní lhůta – 3 roky (10 let škoda na zdraví)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Odpovědnost státu za škodu</a:t>
            </a:r>
            <a:endParaRPr lang="cs-CZ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rmAutofit fontScale="92500" lnSpcReduction="10000"/>
          </a:bodyPr>
          <a:lstStyle/>
          <a:p>
            <a:r>
              <a:rPr lang="cs-CZ" dirty="0" smtClean="0"/>
              <a:t>Právní úprava - z. č. 82/1998 Sb.</a:t>
            </a:r>
          </a:p>
          <a:p>
            <a:r>
              <a:rPr lang="cs-CZ" dirty="0" smtClean="0"/>
              <a:t>Výkon státní správy</a:t>
            </a:r>
          </a:p>
          <a:p>
            <a:pPr lvl="1"/>
            <a:r>
              <a:rPr lang="cs-CZ" dirty="0" smtClean="0"/>
              <a:t>Státní orgány zřízené k plnění funkcí státu</a:t>
            </a:r>
          </a:p>
          <a:p>
            <a:pPr lvl="1"/>
            <a:r>
              <a:rPr lang="cs-CZ" dirty="0" smtClean="0"/>
              <a:t>FO a PO pověřené výkonem státní správy</a:t>
            </a:r>
          </a:p>
          <a:p>
            <a:pPr lvl="1"/>
            <a:r>
              <a:rPr lang="cs-CZ" dirty="0" smtClean="0"/>
              <a:t>ÚSC – výkon státní správy v přenesené působnosti</a:t>
            </a:r>
          </a:p>
          <a:p>
            <a:r>
              <a:rPr lang="cs-CZ" dirty="0" smtClean="0"/>
              <a:t>Objektivní odpovědnost bez možnosti liberace</a:t>
            </a:r>
          </a:p>
          <a:p>
            <a:r>
              <a:rPr lang="cs-CZ" dirty="0" smtClean="0"/>
              <a:t>Stát odpovídá za škodu – </a:t>
            </a:r>
            <a:r>
              <a:rPr lang="cs-CZ" dirty="0" smtClean="0"/>
              <a:t>o.s.</a:t>
            </a:r>
            <a:r>
              <a:rPr lang="cs-CZ" dirty="0" err="1" smtClean="0"/>
              <a:t>ř</a:t>
            </a:r>
            <a:r>
              <a:rPr lang="cs-CZ" dirty="0" smtClean="0"/>
              <a:t>., </a:t>
            </a:r>
            <a:r>
              <a:rPr lang="cs-CZ" dirty="0" err="1" smtClean="0"/>
              <a:t>Sprř</a:t>
            </a:r>
            <a:r>
              <a:rPr lang="cs-CZ" dirty="0" smtClean="0"/>
              <a:t>, s.</a:t>
            </a:r>
            <a:r>
              <a:rPr lang="cs-CZ" dirty="0" err="1" smtClean="0"/>
              <a:t>ř.s</a:t>
            </a:r>
            <a:r>
              <a:rPr lang="cs-CZ" dirty="0" smtClean="0"/>
              <a:t>., </a:t>
            </a:r>
            <a:r>
              <a:rPr lang="cs-CZ" dirty="0" err="1" smtClean="0"/>
              <a:t>t</a:t>
            </a:r>
            <a:r>
              <a:rPr lang="cs-CZ" dirty="0" smtClean="0"/>
              <a:t>. </a:t>
            </a:r>
            <a:r>
              <a:rPr lang="cs-CZ" dirty="0" err="1" smtClean="0"/>
              <a:t>ř</a:t>
            </a:r>
            <a:r>
              <a:rPr lang="cs-CZ" dirty="0" smtClean="0"/>
              <a:t>. + notář, exekutor – při </a:t>
            </a:r>
            <a:r>
              <a:rPr lang="cs-CZ" u="sng" dirty="0" smtClean="0"/>
              <a:t>současném</a:t>
            </a:r>
            <a:r>
              <a:rPr lang="cs-CZ" dirty="0" smtClean="0"/>
              <a:t> splnění 3 podmínek – existence rozhodnutí zrušeného pro nezákonnost / nesprávný úřední postup +vzniklá škoda + kauzální nexus</a:t>
            </a:r>
          </a:p>
          <a:p>
            <a:r>
              <a:rPr lang="cs-CZ" dirty="0" smtClean="0"/>
              <a:t>Důkazní břemeno leží na poškozeném</a:t>
            </a:r>
          </a:p>
          <a:p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Typy škod</a:t>
            </a:r>
            <a:endParaRPr lang="cs-CZ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Škoda na věci</a:t>
            </a:r>
          </a:p>
          <a:p>
            <a:pPr lvl="1"/>
            <a:r>
              <a:rPr lang="cs-CZ" dirty="0" smtClean="0"/>
              <a:t>Náklady na uvedení věci do původního stavu nebo pořízení obdobné věci</a:t>
            </a:r>
          </a:p>
          <a:p>
            <a:r>
              <a:rPr lang="cs-CZ" dirty="0" smtClean="0"/>
              <a:t>Jiná škoda</a:t>
            </a:r>
          </a:p>
          <a:p>
            <a:pPr lvl="1"/>
            <a:r>
              <a:rPr lang="cs-CZ" dirty="0" smtClean="0"/>
              <a:t>Projevuje se v majetkové sféře poškozeného (nezvětšení majetku, snížení majetku)</a:t>
            </a:r>
          </a:p>
          <a:p>
            <a:r>
              <a:rPr lang="cs-CZ" dirty="0" smtClean="0"/>
              <a:t>Nemajetková újma</a:t>
            </a:r>
          </a:p>
          <a:p>
            <a:pPr lvl="1"/>
            <a:r>
              <a:rPr lang="cs-CZ" dirty="0" smtClean="0"/>
              <a:t>Zásah do práv na ochranu osobnosti u FO, porušení práva na ochranu dobrého jména u PO</a:t>
            </a:r>
          </a:p>
          <a:p>
            <a:r>
              <a:rPr lang="cs-CZ" dirty="0" smtClean="0"/>
              <a:t>Újma za porušení práva na osobní svobodu</a:t>
            </a:r>
          </a:p>
          <a:p>
            <a:pPr lvl="1"/>
            <a:r>
              <a:rPr lang="cs-CZ" dirty="0" smtClean="0"/>
              <a:t>Neoprávněná vazba, výkon trestu nad rámec rozsudku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Příslušný orgán k řešení náhrady škody</a:t>
            </a:r>
            <a:endParaRPr lang="cs-CZ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688632"/>
          </a:xfrm>
        </p:spPr>
        <p:txBody>
          <a:bodyPr>
            <a:normAutofit/>
          </a:bodyPr>
          <a:lstStyle/>
          <a:p>
            <a:r>
              <a:rPr lang="cs-CZ" sz="2400" b="1" dirty="0" smtClean="0"/>
              <a:t>Ministerstvo spravedlnosti </a:t>
            </a:r>
            <a:r>
              <a:rPr lang="cs-CZ" sz="2400" dirty="0" smtClean="0"/>
              <a:t>– o.s.</a:t>
            </a:r>
            <a:r>
              <a:rPr lang="cs-CZ" sz="2400" dirty="0" err="1" smtClean="0"/>
              <a:t>ř</a:t>
            </a:r>
            <a:r>
              <a:rPr lang="cs-CZ" sz="2400" dirty="0" smtClean="0"/>
              <a:t>., </a:t>
            </a:r>
            <a:r>
              <a:rPr lang="cs-CZ" sz="2400" dirty="0" err="1" smtClean="0"/>
              <a:t>t.ř</a:t>
            </a:r>
            <a:r>
              <a:rPr lang="cs-CZ" sz="2400" dirty="0" smtClean="0"/>
              <a:t>., nezákonné rozhodnutí vydané soudem ve správ. soudnictví, notář, soud.exekutor</a:t>
            </a:r>
          </a:p>
          <a:p>
            <a:r>
              <a:rPr lang="cs-CZ" sz="2400" b="1" dirty="0" smtClean="0"/>
              <a:t>ministerstva a jiné ÚSÚ </a:t>
            </a:r>
            <a:r>
              <a:rPr lang="cs-CZ" sz="2400" dirty="0" smtClean="0"/>
              <a:t>– v oblasti své věcné působnosti + nezákonné rozhodnutí vydané soudem ve správ.soudnictví</a:t>
            </a:r>
          </a:p>
          <a:p>
            <a:r>
              <a:rPr lang="cs-CZ" sz="2400" b="1" dirty="0" smtClean="0"/>
              <a:t>Ministerstvo financí</a:t>
            </a:r>
            <a:r>
              <a:rPr lang="cs-CZ" sz="2400" dirty="0" smtClean="0"/>
              <a:t> – pokud není možné určit příslušný orgán</a:t>
            </a:r>
          </a:p>
          <a:p>
            <a:r>
              <a:rPr lang="cs-CZ" sz="2400" b="1" dirty="0" smtClean="0"/>
              <a:t>Česká národní banka </a:t>
            </a:r>
            <a:r>
              <a:rPr lang="cs-CZ" sz="2400" dirty="0" smtClean="0"/>
              <a:t>– věcná působnost ČNB + orgán dohledu nad finančními trhy</a:t>
            </a:r>
          </a:p>
          <a:p>
            <a:r>
              <a:rPr lang="cs-CZ" sz="2400" b="1" dirty="0" smtClean="0"/>
              <a:t>Nejvyšší kontrolní úřad </a:t>
            </a:r>
            <a:r>
              <a:rPr lang="cs-CZ" sz="2400" dirty="0" smtClean="0"/>
              <a:t>– nezákonné rozhodnutí / nesprávný úřední postup NKÚ</a:t>
            </a:r>
          </a:p>
          <a:p>
            <a:r>
              <a:rPr lang="cs-CZ" sz="2400" b="1" dirty="0" smtClean="0"/>
              <a:t>Úřad pro zastupování státu ve věcech majetkových </a:t>
            </a:r>
            <a:r>
              <a:rPr lang="cs-CZ" sz="2400" dirty="0" smtClean="0"/>
              <a:t>– dohodnuté jednání § 6 z. č. 201/2002 Sb.</a:t>
            </a:r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Odpovědnost ÚSC za škodu</a:t>
            </a:r>
            <a:endParaRPr lang="cs-CZ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/>
          <a:lstStyle/>
          <a:p>
            <a:r>
              <a:rPr lang="cs-CZ" dirty="0" smtClean="0"/>
              <a:t>Analogicky s odpovědností státu za škodu</a:t>
            </a:r>
          </a:p>
          <a:p>
            <a:pPr lvl="1"/>
            <a:r>
              <a:rPr lang="cs-CZ" dirty="0" smtClean="0"/>
              <a:t>Kumulativní podmínky pro vznik odpovědnosti</a:t>
            </a:r>
          </a:p>
          <a:p>
            <a:r>
              <a:rPr lang="cs-CZ" dirty="0" smtClean="0"/>
              <a:t>Při výkonu samostatné působnosti</a:t>
            </a:r>
          </a:p>
          <a:p>
            <a:pPr lvl="1"/>
            <a:r>
              <a:rPr lang="cs-CZ" dirty="0" smtClean="0"/>
              <a:t>Nezákonné  rozhodnutí</a:t>
            </a:r>
            <a:endParaRPr lang="cs-CZ" dirty="0" smtClean="0"/>
          </a:p>
          <a:p>
            <a:pPr lvl="2"/>
            <a:r>
              <a:rPr lang="cs-CZ" dirty="0" smtClean="0"/>
              <a:t>dle SprŘ – nárok na náhradu škody má účastník</a:t>
            </a:r>
          </a:p>
          <a:p>
            <a:pPr lvl="2"/>
            <a:r>
              <a:rPr lang="cs-CZ" dirty="0" smtClean="0"/>
              <a:t>Mimo SprŘ – nárok na náhradu škody má ten, komu vznikla škoda</a:t>
            </a:r>
          </a:p>
          <a:p>
            <a:pPr lvl="1"/>
            <a:r>
              <a:rPr lang="cs-CZ" dirty="0" smtClean="0"/>
              <a:t>Nesprávný úřední </a:t>
            </a:r>
            <a:r>
              <a:rPr lang="cs-CZ" dirty="0" smtClean="0"/>
              <a:t>postup</a:t>
            </a:r>
          </a:p>
          <a:p>
            <a:r>
              <a:rPr lang="cs-CZ" dirty="0" smtClean="0"/>
              <a:t>Není povinnost předběžného projednání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Předběžné projednání</a:t>
            </a:r>
            <a:endParaRPr lang="cs-CZ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12568"/>
          </a:xfrm>
        </p:spPr>
        <p:txBody>
          <a:bodyPr/>
          <a:lstStyle/>
          <a:p>
            <a:r>
              <a:rPr lang="cs-CZ" dirty="0" smtClean="0"/>
              <a:t>..</a:t>
            </a:r>
            <a:endParaRPr lang="cs-CZ" dirty="0" smtClean="0"/>
          </a:p>
          <a:p>
            <a:pPr lvl="1"/>
            <a:r>
              <a:rPr lang="cs-CZ" dirty="0" smtClean="0"/>
              <a:t>..</a:t>
            </a:r>
            <a:endParaRPr lang="cs-CZ" dirty="0" smtClean="0"/>
          </a:p>
          <a:p>
            <a:r>
              <a:rPr lang="cs-CZ" dirty="0" smtClean="0"/>
              <a:t>..</a:t>
            </a:r>
            <a:endParaRPr lang="cs-CZ" dirty="0" smtClean="0"/>
          </a:p>
          <a:p>
            <a:pPr lvl="1"/>
            <a:r>
              <a:rPr lang="cs-CZ" dirty="0" smtClean="0"/>
              <a:t>..</a:t>
            </a:r>
            <a:endParaRPr lang="cs-CZ" dirty="0" smtClean="0"/>
          </a:p>
          <a:p>
            <a:pPr lvl="2"/>
            <a:r>
              <a:rPr lang="cs-CZ" dirty="0" smtClean="0"/>
              <a:t>..</a:t>
            </a:r>
            <a:endParaRPr lang="cs-CZ" dirty="0" smtClean="0"/>
          </a:p>
          <a:p>
            <a:r>
              <a:rPr lang="cs-CZ" dirty="0" smtClean="0"/>
              <a:t>..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Odpovědnost státu za škodu - oblast řízení bezpečnosti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112568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Z. č. 239/2000 Sb. + 240/2000 Sb. – škoda vznikla PO a FO v příčinné souvislosti se </a:t>
            </a:r>
            <a:r>
              <a:rPr lang="cs-CZ" dirty="0" err="1" smtClean="0"/>
              <a:t>ZaLP</a:t>
            </a:r>
            <a:r>
              <a:rPr lang="cs-CZ" dirty="0" smtClean="0"/>
              <a:t> nebo cvičeními, resp. s krizovými opatřeními</a:t>
            </a:r>
          </a:p>
          <a:p>
            <a:pPr lvl="1"/>
            <a:r>
              <a:rPr lang="cs-CZ" dirty="0" smtClean="0"/>
              <a:t>1 liberační důvod – poškozený způsobil škodu sám nebo ji zapříčinil</a:t>
            </a:r>
          </a:p>
          <a:p>
            <a:pPr lvl="1"/>
            <a:r>
              <a:rPr lang="cs-CZ" dirty="0" smtClean="0"/>
              <a:t>Náhradu škody při MU poskytuje stát prostřednictvím Krajského úřadu – subjektivní lhůta 6 měsíců, objektivní lhůta 5 let</a:t>
            </a:r>
          </a:p>
          <a:p>
            <a:pPr lvl="2"/>
            <a:r>
              <a:rPr lang="cs-CZ" dirty="0" smtClean="0"/>
              <a:t>V případě škody při </a:t>
            </a:r>
            <a:r>
              <a:rPr lang="cs-CZ" dirty="0" err="1" smtClean="0"/>
              <a:t>ZaLP</a:t>
            </a:r>
            <a:r>
              <a:rPr lang="cs-CZ" dirty="0" smtClean="0"/>
              <a:t> v zahraničí poskytuje náhradu MV ČR</a:t>
            </a:r>
          </a:p>
          <a:p>
            <a:pPr lvl="1"/>
            <a:r>
              <a:rPr lang="cs-CZ" dirty="0" smtClean="0"/>
              <a:t>Náhradu škody při KS poskytuje orgán KŘ</a:t>
            </a:r>
          </a:p>
          <a:p>
            <a:pPr lvl="2"/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dirty="0" smtClean="0"/>
              <a:t>Odpovědnost státu za škodu – oblast výkonu státní správy nestátními subjekty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r>
              <a:rPr lang="cs-CZ" dirty="0" smtClean="0"/>
              <a:t>PO a pFO – svěřen výkon státní správy -&gt; úřední osoby</a:t>
            </a:r>
          </a:p>
          <a:p>
            <a:pPr lvl="1"/>
            <a:r>
              <a:rPr lang="cs-CZ" dirty="0" smtClean="0"/>
              <a:t>Stráže – vodní, lesní, rybářská apod.</a:t>
            </a:r>
          </a:p>
          <a:p>
            <a:pPr lvl="1"/>
            <a:r>
              <a:rPr lang="cs-CZ" dirty="0" smtClean="0"/>
              <a:t>Škoda musí vzniknout v souvislosti s plněním úkolu stráže, tj. nepostrádá místní, časový a věcný vztah k této činnosti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cs-CZ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Odpovědnost státu za škodu – SR</a:t>
            </a:r>
            <a:endParaRPr lang="cs-CZ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>
            <a:normAutofit/>
          </a:bodyPr>
          <a:lstStyle/>
          <a:p>
            <a:r>
              <a:rPr lang="cs-CZ" dirty="0" smtClean="0"/>
              <a:t>Z. č. 514/2003 Z.z., o </a:t>
            </a:r>
            <a:r>
              <a:rPr lang="cs-CZ" dirty="0" err="1" smtClean="0"/>
              <a:t>zodpovednosti</a:t>
            </a:r>
            <a:r>
              <a:rPr lang="cs-CZ" dirty="0" smtClean="0"/>
              <a:t> za škodu </a:t>
            </a:r>
            <a:r>
              <a:rPr lang="cs-CZ" dirty="0" err="1" smtClean="0"/>
              <a:t>sposobenú</a:t>
            </a:r>
            <a:r>
              <a:rPr lang="cs-CZ" dirty="0" smtClean="0"/>
              <a:t> při výkone </a:t>
            </a:r>
            <a:r>
              <a:rPr lang="cs-CZ" dirty="0" err="1" smtClean="0"/>
              <a:t>verejnej</a:t>
            </a:r>
            <a:r>
              <a:rPr lang="cs-CZ" dirty="0" smtClean="0"/>
              <a:t> moci</a:t>
            </a:r>
          </a:p>
          <a:p>
            <a:endParaRPr lang="cs-CZ" dirty="0" smtClean="0"/>
          </a:p>
          <a:p>
            <a:r>
              <a:rPr lang="cs-CZ" dirty="0" smtClean="0"/>
              <a:t>Blíže specifikuje pojmy veřejná moc a orgán veřejné moci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cs-CZ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Základní pojmy</a:t>
            </a:r>
            <a:endParaRPr lang="cs-CZ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Autofit/>
          </a:bodyPr>
          <a:lstStyle/>
          <a:p>
            <a:pPr lvl="0"/>
            <a:r>
              <a:rPr lang="cs-CZ" sz="2400" b="1" dirty="0"/>
              <a:t>Výkon veřejné moci </a:t>
            </a:r>
            <a:r>
              <a:rPr lang="cs-CZ" sz="2400" dirty="0"/>
              <a:t>je rozhodování a úřední postup orgánů veřejné moci o právech, právem chráněných zájmech a povinnostech FO a PO</a:t>
            </a:r>
          </a:p>
          <a:p>
            <a:pPr lvl="0"/>
            <a:r>
              <a:rPr lang="cs-CZ" sz="2400" b="1" dirty="0"/>
              <a:t>Orgán veřejné moci </a:t>
            </a:r>
            <a:r>
              <a:rPr lang="cs-CZ" sz="2400" dirty="0"/>
              <a:t>je státní orgán, </a:t>
            </a:r>
            <a:r>
              <a:rPr lang="cs-CZ" sz="2400" dirty="0" err="1"/>
              <a:t>orgán</a:t>
            </a:r>
            <a:r>
              <a:rPr lang="cs-CZ" sz="2400" dirty="0"/>
              <a:t> </a:t>
            </a:r>
            <a:r>
              <a:rPr lang="cs-CZ" sz="2400" dirty="0" smtClean="0"/>
              <a:t>ÚSC, </a:t>
            </a:r>
            <a:r>
              <a:rPr lang="cs-CZ" sz="2400" dirty="0"/>
              <a:t>veřejnoprávní instituce, orgán zájmové samosprávy, FO a PO, který byl svěřen výkon veřejné moci</a:t>
            </a:r>
          </a:p>
          <a:p>
            <a:pPr lvl="0"/>
            <a:r>
              <a:rPr lang="cs-CZ" sz="2400" b="1" dirty="0"/>
              <a:t>Stát zodpovídá </a:t>
            </a:r>
            <a:r>
              <a:rPr lang="cs-CZ" sz="2400" dirty="0"/>
              <a:t>za škodu vzniklou </a:t>
            </a:r>
          </a:p>
          <a:p>
            <a:pPr lvl="1"/>
            <a:r>
              <a:rPr lang="cs-CZ" sz="2400" dirty="0"/>
              <a:t>nezákonným rozhodnutím, </a:t>
            </a:r>
            <a:r>
              <a:rPr lang="cs-CZ" sz="2400" dirty="0" smtClean="0"/>
              <a:t>nezákonným </a:t>
            </a:r>
            <a:r>
              <a:rPr lang="cs-CZ" sz="2400" dirty="0"/>
              <a:t>zatčením, zadržení nebo zbavením osobní svobody, </a:t>
            </a:r>
            <a:r>
              <a:rPr lang="cs-CZ" sz="2400" dirty="0" smtClean="0"/>
              <a:t>rozhodnutím </a:t>
            </a:r>
            <a:r>
              <a:rPr lang="cs-CZ" sz="2400" dirty="0"/>
              <a:t>o trestu, ochranném opatření nebo rozhodnutím o vazbě, </a:t>
            </a:r>
            <a:r>
              <a:rPr lang="cs-CZ" sz="2400" dirty="0" smtClean="0"/>
              <a:t>nesprávným </a:t>
            </a:r>
            <a:r>
              <a:rPr lang="cs-CZ" sz="2400" dirty="0"/>
              <a:t>úředním postupem </a:t>
            </a:r>
          </a:p>
          <a:p>
            <a:pPr lvl="0"/>
            <a:r>
              <a:rPr lang="cs-CZ" sz="2400" dirty="0"/>
              <a:t>objektivní odpovědnost bez možnosti </a:t>
            </a:r>
            <a:r>
              <a:rPr lang="cs-CZ" sz="2400" dirty="0" smtClean="0"/>
              <a:t>liberace</a:t>
            </a:r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>
                <a:solidFill>
                  <a:srgbClr val="00B050"/>
                </a:solidFill>
              </a:rPr>
              <a:t>Veřejná moc</a:t>
            </a:r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Autoritativní rozhodování o právech a povinnostech subjektů</a:t>
            </a:r>
          </a:p>
          <a:p>
            <a:r>
              <a:rPr lang="cs-CZ" dirty="0" smtClean="0"/>
              <a:t>Nerovné postavení</a:t>
            </a:r>
          </a:p>
          <a:p>
            <a:r>
              <a:rPr lang="cs-CZ" dirty="0" smtClean="0"/>
              <a:t>Moc státní, výkonná a soudní + ostatní (samospráva)</a:t>
            </a:r>
          </a:p>
          <a:p>
            <a:r>
              <a:rPr lang="cs-CZ" dirty="0" smtClean="0"/>
              <a:t>Vymezené případy, kdy stát vystupuje jako soukromoprávní subjekt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cs-CZ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Příslušný</a:t>
            </a:r>
            <a:r>
              <a:rPr lang="cs-CZ" sz="3600" dirty="0" smtClean="0">
                <a:solidFill>
                  <a:srgbClr val="00B0F0"/>
                </a:solidFill>
              </a:rPr>
              <a:t> </a:t>
            </a:r>
            <a:r>
              <a:rPr lang="cs-CZ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orgán k řešení náhrady škod</a:t>
            </a:r>
            <a:endParaRPr lang="cs-CZ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Autofit/>
          </a:bodyPr>
          <a:lstStyle/>
          <a:p>
            <a:pPr lvl="0"/>
            <a:r>
              <a:rPr lang="cs-CZ" sz="2400" b="1" dirty="0" smtClean="0"/>
              <a:t>Ministerstvo spravedlnosti </a:t>
            </a:r>
            <a:r>
              <a:rPr lang="cs-CZ" sz="2400" dirty="0" smtClean="0"/>
              <a:t>– o.s.</a:t>
            </a:r>
            <a:r>
              <a:rPr lang="cs-CZ" sz="2400" dirty="0" err="1" smtClean="0"/>
              <a:t>ř</a:t>
            </a:r>
            <a:r>
              <a:rPr lang="cs-CZ" sz="2400" dirty="0" smtClean="0"/>
              <a:t>., </a:t>
            </a:r>
            <a:r>
              <a:rPr lang="cs-CZ" sz="2400" dirty="0" err="1" smtClean="0"/>
              <a:t>t.ř</a:t>
            </a:r>
            <a:r>
              <a:rPr lang="cs-CZ" sz="2400" dirty="0" smtClean="0"/>
              <a:t>., škoda notáře a exekutora + není-li možné určit příslušný orgán</a:t>
            </a:r>
          </a:p>
          <a:p>
            <a:pPr lvl="0"/>
            <a:r>
              <a:rPr lang="cs-CZ" sz="2400" b="1" dirty="0"/>
              <a:t>Ministerstvo</a:t>
            </a:r>
            <a:r>
              <a:rPr lang="cs-CZ" sz="2400" dirty="0" smtClean="0"/>
              <a:t> </a:t>
            </a:r>
            <a:r>
              <a:rPr lang="cs-CZ" sz="2400" b="1" dirty="0"/>
              <a:t>vnitra</a:t>
            </a:r>
            <a:r>
              <a:rPr lang="cs-CZ" sz="2400" dirty="0" smtClean="0"/>
              <a:t> – </a:t>
            </a:r>
            <a:r>
              <a:rPr lang="cs-CZ" sz="2400" dirty="0" err="1" smtClean="0"/>
              <a:t>t.ř</a:t>
            </a:r>
            <a:r>
              <a:rPr lang="cs-CZ" sz="2400" dirty="0" smtClean="0"/>
              <a:t>. – způsobil vyšetřovatel nebo policie</a:t>
            </a:r>
          </a:p>
          <a:p>
            <a:pPr lvl="0"/>
            <a:r>
              <a:rPr lang="cs-CZ" sz="2400" b="1" dirty="0" smtClean="0"/>
              <a:t>Ministerstvo financí –  </a:t>
            </a:r>
            <a:r>
              <a:rPr lang="cs-CZ" sz="2400" dirty="0" err="1" smtClean="0"/>
              <a:t>t.ř</a:t>
            </a:r>
            <a:r>
              <a:rPr lang="cs-CZ" sz="2400" dirty="0" smtClean="0"/>
              <a:t>. – způsobil vyšetřovatel celní správy</a:t>
            </a:r>
            <a:endParaRPr lang="cs-CZ" sz="2400" b="1" dirty="0" smtClean="0"/>
          </a:p>
          <a:p>
            <a:pPr lvl="0"/>
            <a:r>
              <a:rPr lang="cs-CZ" sz="2400" b="1" dirty="0" smtClean="0"/>
              <a:t>Ministerstva</a:t>
            </a:r>
            <a:r>
              <a:rPr lang="cs-CZ" sz="2400" dirty="0" smtClean="0"/>
              <a:t> nebo jiné </a:t>
            </a:r>
            <a:r>
              <a:rPr lang="cs-CZ" sz="2400" b="1" dirty="0"/>
              <a:t>ÚSO</a:t>
            </a:r>
            <a:r>
              <a:rPr lang="cs-CZ" sz="2400" dirty="0" smtClean="0"/>
              <a:t> </a:t>
            </a:r>
            <a:r>
              <a:rPr lang="cs-CZ" sz="2400" dirty="0" err="1" smtClean="0"/>
              <a:t>st.spr</a:t>
            </a:r>
            <a:r>
              <a:rPr lang="cs-CZ" sz="2400" dirty="0" smtClean="0"/>
              <a:t>. – škoda ve věcné příslušnosti nebo nesprávnou implementací normy EU</a:t>
            </a:r>
          </a:p>
          <a:p>
            <a:pPr lvl="0"/>
            <a:r>
              <a:rPr lang="cs-CZ" sz="2400" b="1" dirty="0"/>
              <a:t>Generální</a:t>
            </a:r>
            <a:r>
              <a:rPr lang="cs-CZ" sz="2400" dirty="0" smtClean="0"/>
              <a:t> </a:t>
            </a:r>
            <a:r>
              <a:rPr lang="cs-CZ" sz="2400" b="1" dirty="0"/>
              <a:t>prokuratura</a:t>
            </a:r>
            <a:r>
              <a:rPr lang="cs-CZ" sz="2400" dirty="0" smtClean="0"/>
              <a:t> – o.s.</a:t>
            </a:r>
            <a:r>
              <a:rPr lang="cs-CZ" sz="2400" dirty="0" err="1" smtClean="0"/>
              <a:t>ř</a:t>
            </a:r>
            <a:r>
              <a:rPr lang="cs-CZ" sz="2400" dirty="0" smtClean="0"/>
              <a:t>., </a:t>
            </a:r>
            <a:r>
              <a:rPr lang="cs-CZ" sz="2400" dirty="0" err="1" smtClean="0"/>
              <a:t>t.ř</a:t>
            </a:r>
            <a:r>
              <a:rPr lang="cs-CZ" sz="2400" dirty="0" smtClean="0"/>
              <a:t>. nebo </a:t>
            </a:r>
            <a:r>
              <a:rPr lang="cs-CZ" sz="2400" dirty="0" smtClean="0"/>
              <a:t>s.</a:t>
            </a:r>
            <a:r>
              <a:rPr lang="cs-CZ" sz="2400" dirty="0" err="1" smtClean="0"/>
              <a:t>ř</a:t>
            </a:r>
            <a:r>
              <a:rPr lang="cs-CZ" sz="2400" dirty="0" smtClean="0"/>
              <a:t>. </a:t>
            </a:r>
            <a:r>
              <a:rPr lang="cs-CZ" sz="2400" dirty="0" smtClean="0"/>
              <a:t>+ způsobil ji Úřad speciální prokuratury, krajská nebo okresní prokuratura</a:t>
            </a:r>
          </a:p>
          <a:p>
            <a:pPr lvl="0"/>
            <a:r>
              <a:rPr lang="cs-CZ" sz="2400" b="1" dirty="0"/>
              <a:t>NKÚ</a:t>
            </a:r>
            <a:r>
              <a:rPr lang="cs-CZ" sz="2400" dirty="0" smtClean="0"/>
              <a:t>, </a:t>
            </a:r>
            <a:r>
              <a:rPr lang="cs-CZ" sz="2400" b="1" dirty="0"/>
              <a:t>Národní</a:t>
            </a:r>
            <a:r>
              <a:rPr lang="cs-CZ" sz="2400" dirty="0" smtClean="0"/>
              <a:t> </a:t>
            </a:r>
            <a:r>
              <a:rPr lang="cs-CZ" sz="2400" b="1" dirty="0"/>
              <a:t>banka</a:t>
            </a:r>
            <a:r>
              <a:rPr lang="cs-CZ" sz="2400" dirty="0" smtClean="0"/>
              <a:t> Slovenska, </a:t>
            </a:r>
            <a:r>
              <a:rPr lang="cs-CZ" sz="2400" b="1" dirty="0"/>
              <a:t>PO</a:t>
            </a:r>
            <a:r>
              <a:rPr lang="cs-CZ" sz="2400" dirty="0" smtClean="0"/>
              <a:t>, kterým byl svěřen výkon </a:t>
            </a:r>
          </a:p>
          <a:p>
            <a:pPr lvl="0"/>
            <a:r>
              <a:rPr lang="cs-CZ" sz="2400" b="1" dirty="0"/>
              <a:t>Národní</a:t>
            </a:r>
            <a:r>
              <a:rPr lang="cs-CZ" sz="2400" dirty="0" smtClean="0"/>
              <a:t> </a:t>
            </a:r>
            <a:r>
              <a:rPr lang="cs-CZ" sz="2400" b="1" dirty="0"/>
              <a:t>rada</a:t>
            </a:r>
            <a:r>
              <a:rPr lang="cs-CZ" sz="2400" dirty="0" smtClean="0"/>
              <a:t> SR</a:t>
            </a:r>
          </a:p>
          <a:p>
            <a:pPr lvl="0"/>
            <a:r>
              <a:rPr lang="cs-CZ" sz="2400" b="1" dirty="0"/>
              <a:t>Soudní</a:t>
            </a:r>
            <a:r>
              <a:rPr lang="cs-CZ" sz="2400" dirty="0" smtClean="0"/>
              <a:t> </a:t>
            </a:r>
            <a:r>
              <a:rPr lang="cs-CZ" sz="2400" b="1" dirty="0"/>
              <a:t>rada</a:t>
            </a:r>
            <a:r>
              <a:rPr lang="cs-CZ" sz="2400" dirty="0" smtClean="0"/>
              <a:t> SR</a:t>
            </a:r>
          </a:p>
          <a:p>
            <a:pPr lvl="0"/>
            <a:r>
              <a:rPr lang="cs-CZ" sz="2400" b="1" dirty="0"/>
              <a:t>Soud</a:t>
            </a:r>
            <a:r>
              <a:rPr lang="cs-CZ" sz="2400" dirty="0" smtClean="0"/>
              <a:t> po předběžném projednání – je vázán rozhodnutím </a:t>
            </a:r>
            <a:r>
              <a:rPr lang="cs-CZ" sz="2400" dirty="0" err="1" smtClean="0"/>
              <a:t>SprO</a:t>
            </a:r>
            <a:r>
              <a:rPr lang="cs-CZ" sz="2400" dirty="0" smtClean="0"/>
              <a:t>  o zrušení nebo změně pro nezákonnost / </a:t>
            </a:r>
            <a:r>
              <a:rPr lang="cs-CZ" sz="2400" dirty="0" err="1" smtClean="0"/>
              <a:t>nespr</a:t>
            </a:r>
            <a:r>
              <a:rPr lang="cs-CZ" sz="2400" dirty="0" smtClean="0"/>
              <a:t>. </a:t>
            </a:r>
            <a:r>
              <a:rPr lang="cs-CZ" sz="2400" dirty="0" err="1"/>
              <a:t>ú</a:t>
            </a:r>
            <a:r>
              <a:rPr lang="cs-CZ" sz="2400" dirty="0" err="1" smtClean="0"/>
              <a:t>ř</a:t>
            </a:r>
            <a:r>
              <a:rPr lang="cs-CZ" sz="2400" dirty="0" smtClean="0"/>
              <a:t>. postup</a:t>
            </a:r>
          </a:p>
          <a:p>
            <a:pPr lvl="0"/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cs-CZ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Nezákonné rozhodnutí</a:t>
            </a:r>
            <a:endParaRPr lang="cs-CZ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cs-CZ" sz="2800" dirty="0"/>
              <a:t>Právo na náhradu škody má - účastník řízení, ten, se kterým mělo být jednáno jako s účastníkem, ten, komu vznikla škoda</a:t>
            </a:r>
          </a:p>
          <a:p>
            <a:pPr lvl="0"/>
            <a:r>
              <a:rPr lang="cs-CZ" sz="2800" dirty="0"/>
              <a:t>Rozhodnutí musí být pravomocné a pro nezákonnost změněno nebo zrušeno a zároveň byl proti němu </a:t>
            </a:r>
            <a:r>
              <a:rPr lang="cs-CZ" sz="2800" u="sng" dirty="0"/>
              <a:t>podán řádný </a:t>
            </a:r>
            <a:r>
              <a:rPr lang="cs-CZ" sz="2800" dirty="0"/>
              <a:t>opravný prostředek</a:t>
            </a:r>
          </a:p>
          <a:p>
            <a:r>
              <a:rPr lang="cs-CZ" sz="2800" dirty="0"/>
              <a:t>Výjimku z podmínky pravomocného rozhodnutí je předběžně vykonatelné rozhodnutí (př. předběžně vykonatelného rozhodnutí – povinnost vydat věc)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cs-CZ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Nesprávný úřední postup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cs-CZ" sz="2800" dirty="0"/>
              <a:t>Porušení povinnosti orgánu učinit úkon nebo vydat rozhodnutí v zákonem stanovené lhůtě</a:t>
            </a:r>
          </a:p>
          <a:p>
            <a:pPr lvl="0"/>
            <a:r>
              <a:rPr lang="cs-CZ" sz="2800" dirty="0"/>
              <a:t>Nečinnost orgánu</a:t>
            </a:r>
          </a:p>
          <a:p>
            <a:pPr lvl="0"/>
            <a:r>
              <a:rPr lang="cs-CZ" sz="2800" dirty="0"/>
              <a:t>Průtahy v řízení </a:t>
            </a:r>
          </a:p>
          <a:p>
            <a:r>
              <a:rPr lang="cs-CZ" sz="2800" dirty="0"/>
              <a:t>Jiný nezákonný zásah do práv a právem chráněných zájmů FO a PO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cs-CZ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Předběžné</a:t>
            </a:r>
            <a:r>
              <a:rPr lang="cs-CZ" sz="3600" dirty="0" smtClean="0"/>
              <a:t> </a:t>
            </a:r>
            <a:r>
              <a:rPr lang="cs-CZ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projednání, náhrada škody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0600"/>
          </a:xfrm>
        </p:spPr>
        <p:txBody>
          <a:bodyPr>
            <a:noAutofit/>
          </a:bodyPr>
          <a:lstStyle/>
          <a:p>
            <a:pPr lvl="0"/>
            <a:r>
              <a:rPr lang="cs-CZ" sz="2400" dirty="0"/>
              <a:t>Povinnost předběžného projednání na základě písemné žádosti poškozeného u příslušného orgánu</a:t>
            </a:r>
          </a:p>
          <a:p>
            <a:pPr lvl="0"/>
            <a:r>
              <a:rPr lang="cs-CZ" sz="2400" dirty="0"/>
              <a:t>Pokud příslušný orgán neuspokojí nárok na náhradu škody do 6 měsíců ode dne přijetí žádosti, může se poškozený obrátit na </a:t>
            </a:r>
            <a:r>
              <a:rPr lang="cs-CZ" sz="2400" dirty="0" smtClean="0"/>
              <a:t>soud</a:t>
            </a:r>
          </a:p>
          <a:p>
            <a:pPr>
              <a:buNone/>
            </a:pPr>
            <a:r>
              <a:rPr lang="cs-CZ" sz="2400" b="1" dirty="0"/>
              <a:t>Náhrada škody</a:t>
            </a:r>
            <a:endParaRPr lang="cs-CZ" sz="2400" dirty="0"/>
          </a:p>
          <a:p>
            <a:pPr lvl="0"/>
            <a:r>
              <a:rPr lang="cs-CZ" sz="2400" dirty="0"/>
              <a:t>Hradí se skutečná škoda a ušlý zisk + penězi vyjádřená nemajetková újma</a:t>
            </a:r>
          </a:p>
          <a:p>
            <a:pPr lvl="0"/>
            <a:r>
              <a:rPr lang="cs-CZ" sz="2400" dirty="0"/>
              <a:t>Hradí se náklady řízení z řízení, ve kterém bylo vydáno nezákonné rozhodnutí, nebo ve kterém došlo k nesprávnému úřednímu postupu + náklady právního zastoupení</a:t>
            </a:r>
          </a:p>
          <a:p>
            <a:r>
              <a:rPr lang="cs-CZ" sz="2400" dirty="0"/>
              <a:t>Součástí nejsou náklady na předběžné projednání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cs-CZ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Lhůty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Autofit/>
          </a:bodyPr>
          <a:lstStyle/>
          <a:p>
            <a:pPr lvl="0"/>
            <a:r>
              <a:rPr lang="cs-CZ" sz="2400" dirty="0" smtClean="0"/>
              <a:t>Subjektivní lhůta – promlčení za 3 roky ode dne, kdy</a:t>
            </a:r>
          </a:p>
          <a:p>
            <a:pPr lvl="1"/>
            <a:r>
              <a:rPr lang="cs-CZ" sz="2000" dirty="0" smtClean="0"/>
              <a:t>se poškozený dozvěděl o škodě, kdy bylo nezákonné rozhodnutí oznámeno (doručeno)</a:t>
            </a:r>
          </a:p>
          <a:p>
            <a:r>
              <a:rPr lang="cs-CZ" sz="2400" dirty="0" smtClean="0"/>
              <a:t> Objektivní lhůta – promlčení za 10 let ode dne, kdy</a:t>
            </a:r>
          </a:p>
          <a:p>
            <a:pPr lvl="1"/>
            <a:r>
              <a:rPr lang="cs-CZ" sz="2000" dirty="0" smtClean="0"/>
              <a:t>bylo nezákonné rozhodnutí oznámeno (doručeno); neplatí pro </a:t>
            </a:r>
            <a:r>
              <a:rPr lang="cs-CZ" sz="2000" dirty="0"/>
              <a:t>škodu na zdraví, škodu způsobenou rozhodnutím o zatčení, zadržení nebo jiným zbavením osobní svobody, škodu způsobenou rozhodnutím o trestu, ochranném opatření nebo rozhodnutím o </a:t>
            </a:r>
            <a:r>
              <a:rPr lang="cs-CZ" sz="2000" dirty="0" smtClean="0"/>
              <a:t>vazbě</a:t>
            </a:r>
          </a:p>
          <a:p>
            <a:r>
              <a:rPr lang="cs-CZ" sz="2400" dirty="0"/>
              <a:t>Během předběžného projednání se lhůta staví, </a:t>
            </a:r>
            <a:r>
              <a:rPr lang="cs-CZ" sz="2400" dirty="0" err="1"/>
              <a:t>max</a:t>
            </a:r>
            <a:r>
              <a:rPr lang="cs-CZ" sz="2400" dirty="0"/>
              <a:t> na 6 </a:t>
            </a:r>
            <a:r>
              <a:rPr lang="cs-CZ" sz="2400" dirty="0" smtClean="0"/>
              <a:t>měsíců</a:t>
            </a:r>
          </a:p>
          <a:p>
            <a:pPr lvl="0"/>
            <a:r>
              <a:rPr lang="cs-CZ" sz="2400" dirty="0"/>
              <a:t>Právo na regresní úhradu po škůdci se promlčí za 1 rok ode </a:t>
            </a:r>
            <a:r>
              <a:rPr lang="cs-CZ" sz="2400" dirty="0" smtClean="0"/>
              <a:t>dne </a:t>
            </a:r>
            <a:r>
              <a:rPr lang="cs-CZ" sz="2400" dirty="0"/>
              <a:t>úhrady celé náhrady </a:t>
            </a:r>
            <a:r>
              <a:rPr lang="cs-CZ" sz="2400" dirty="0" smtClean="0"/>
              <a:t>škody, nabytí </a:t>
            </a:r>
            <a:r>
              <a:rPr lang="cs-CZ" sz="2400" dirty="0"/>
              <a:t>právní moci trestního rozsudku nebo disciplinárního opatření proti osobě, která škodu způsobila</a:t>
            </a:r>
          </a:p>
          <a:p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cs-CZ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Regresní</a:t>
            </a:r>
            <a:r>
              <a:rPr lang="cs-CZ" sz="3600" dirty="0" smtClean="0"/>
              <a:t> </a:t>
            </a:r>
            <a:r>
              <a:rPr lang="cs-CZ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náhrada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Autofit/>
          </a:bodyPr>
          <a:lstStyle/>
          <a:p>
            <a:pPr lvl="0"/>
            <a:r>
              <a:rPr lang="cs-CZ" sz="2800" dirty="0"/>
              <a:t>povinnost požadovat náhradu po škůdci v plné výši poskytnutého </a:t>
            </a:r>
            <a:r>
              <a:rPr lang="cs-CZ" sz="2800" dirty="0" smtClean="0"/>
              <a:t>plnění</a:t>
            </a:r>
          </a:p>
          <a:p>
            <a:pPr lvl="0"/>
            <a:r>
              <a:rPr lang="cs-CZ" sz="2800" dirty="0" smtClean="0"/>
              <a:t>V případě škody způsobené soudcem – po disciplinárním řízení </a:t>
            </a:r>
            <a:endParaRPr lang="cs-CZ" sz="2800" dirty="0"/>
          </a:p>
          <a:p>
            <a:pPr lvl="0"/>
            <a:r>
              <a:rPr lang="cs-CZ" sz="2800" dirty="0"/>
              <a:t>nárok státu na regres není:</a:t>
            </a:r>
          </a:p>
          <a:p>
            <a:pPr lvl="1"/>
            <a:r>
              <a:rPr lang="cs-CZ" sz="2400" dirty="0"/>
              <a:t>nezákonné rozhodnutí územní samosprávy v oblasti přenesené </a:t>
            </a:r>
            <a:r>
              <a:rPr lang="cs-CZ" sz="2400" dirty="0" smtClean="0"/>
              <a:t>státní </a:t>
            </a:r>
            <a:r>
              <a:rPr lang="cs-CZ" sz="2400" dirty="0"/>
              <a:t>správy bylo vydáno proto, že se územní samospráva řídila nesprávným právním názorem příslušného orgánu státní správy</a:t>
            </a:r>
          </a:p>
          <a:p>
            <a:r>
              <a:rPr lang="cs-CZ" sz="2800" dirty="0"/>
              <a:t>nárok na regres vylučuje nárok na náhradu škody podle zvláštních předpisů</a:t>
            </a:r>
            <a:endParaRPr lang="cs-CZ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cs-CZ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Ústřední</a:t>
            </a:r>
            <a:r>
              <a:rPr lang="cs-CZ" sz="3600" dirty="0" smtClean="0"/>
              <a:t> </a:t>
            </a:r>
            <a:r>
              <a:rPr lang="cs-CZ" sz="3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evidence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680520"/>
          </a:xfrm>
        </p:spPr>
        <p:txBody>
          <a:bodyPr>
            <a:noAutofit/>
          </a:bodyPr>
          <a:lstStyle/>
          <a:p>
            <a:pPr lvl="0"/>
            <a:r>
              <a:rPr lang="cs-CZ" sz="2800" dirty="0"/>
              <a:t>vede Ministerstvo financí</a:t>
            </a:r>
          </a:p>
          <a:p>
            <a:pPr lvl="0"/>
            <a:r>
              <a:rPr lang="cs-CZ" sz="2800" dirty="0"/>
              <a:t>obsahuje: </a:t>
            </a:r>
          </a:p>
          <a:p>
            <a:pPr lvl="1"/>
            <a:r>
              <a:rPr lang="cs-CZ" sz="2400" dirty="0"/>
              <a:t>orgán jednající jménem státu, </a:t>
            </a:r>
          </a:p>
          <a:p>
            <a:pPr lvl="1"/>
            <a:r>
              <a:rPr lang="cs-CZ" sz="2400" dirty="0"/>
              <a:t>způsob, jakým vznikla škoda</a:t>
            </a:r>
          </a:p>
          <a:p>
            <a:pPr lvl="1"/>
            <a:r>
              <a:rPr lang="cs-CZ" sz="2400" dirty="0"/>
              <a:t>uplatněný nárok na náhradu</a:t>
            </a:r>
          </a:p>
          <a:p>
            <a:pPr lvl="1"/>
            <a:r>
              <a:rPr lang="cs-CZ" sz="2400" dirty="0"/>
              <a:t>uspokojení nároku na </a:t>
            </a:r>
            <a:r>
              <a:rPr lang="cs-CZ" sz="2400" dirty="0" smtClean="0"/>
              <a:t>náhradu</a:t>
            </a:r>
          </a:p>
          <a:p>
            <a:r>
              <a:rPr lang="cs-CZ" sz="2800" dirty="0"/>
              <a:t>příslušný orgán do 15 dnů oznámí Ministerstvu financí podání žádosti o předběžné </a:t>
            </a:r>
            <a:r>
              <a:rPr lang="cs-CZ" sz="2800" dirty="0" smtClean="0"/>
              <a:t>projednání</a:t>
            </a:r>
            <a:endParaRPr lang="cs-CZ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cs-CZ" sz="3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Zodpovědnost ÚSC za škodu</a:t>
            </a:r>
            <a:endParaRPr lang="cs-CZ" sz="3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544616"/>
          </a:xfrm>
        </p:spPr>
        <p:txBody>
          <a:bodyPr>
            <a:noAutofit/>
          </a:bodyPr>
          <a:lstStyle/>
          <a:p>
            <a:pPr lvl="0"/>
            <a:r>
              <a:rPr lang="cs-CZ" sz="2800" dirty="0" smtClean="0"/>
              <a:t>Analogicky jako odpovědnost státu za škodu</a:t>
            </a:r>
          </a:p>
          <a:p>
            <a:pPr lvl="0"/>
            <a:r>
              <a:rPr lang="cs-CZ" sz="2800" dirty="0" smtClean="0"/>
              <a:t>Škoda vznikla při výkonu samosprávy</a:t>
            </a:r>
            <a:endParaRPr lang="cs-CZ" sz="2800" dirty="0"/>
          </a:p>
          <a:p>
            <a:pPr>
              <a:buNone/>
            </a:pPr>
            <a:r>
              <a:rPr lang="cs-CZ" sz="2800" b="1" dirty="0" smtClean="0"/>
              <a:t/>
            </a:r>
            <a:br>
              <a:rPr lang="cs-CZ" sz="2800" b="1" dirty="0" smtClean="0"/>
            </a:br>
            <a:r>
              <a:rPr lang="cs-CZ" sz="2800" b="1" dirty="0" smtClean="0"/>
              <a:t>Nezákonné </a:t>
            </a:r>
            <a:r>
              <a:rPr lang="cs-CZ" sz="2800" b="1" dirty="0"/>
              <a:t>rozhodnutí</a:t>
            </a:r>
            <a:endParaRPr lang="cs-CZ" sz="2800" dirty="0"/>
          </a:p>
          <a:p>
            <a:pPr lvl="0"/>
            <a:r>
              <a:rPr lang="cs-CZ" sz="2800" dirty="0"/>
              <a:t>Řeší starosta obce nebo předseda samosprávného kraje</a:t>
            </a:r>
          </a:p>
          <a:p>
            <a:pPr lvl="0"/>
            <a:r>
              <a:rPr lang="cs-CZ" sz="2800" dirty="0"/>
              <a:t>Právo na náhradu škody má účastník řízení, ten, s kým mělo být jednáno jako s účastníkem, ten, komu vznikla škoda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cs-CZ" sz="3600" dirty="0" smtClean="0">
                <a:solidFill>
                  <a:srgbClr val="FF0000"/>
                </a:solidFill>
              </a:rPr>
              <a:t>Procesní aktivita poškozeného - SR</a:t>
            </a:r>
            <a:endParaRPr lang="cs-CZ" sz="36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361459"/>
          </a:xfrm>
        </p:spPr>
        <p:txBody>
          <a:bodyPr>
            <a:noAutofit/>
          </a:bodyPr>
          <a:lstStyle/>
          <a:p>
            <a:r>
              <a:rPr lang="cs-CZ" sz="2800" dirty="0" smtClean="0"/>
              <a:t>V případě rozhodnutí SprO- odvolání/rozklad § 53 a násl. z. 71/1967 </a:t>
            </a:r>
            <a:r>
              <a:rPr lang="cs-CZ" sz="2800" dirty="0" err="1" smtClean="0"/>
              <a:t>Zb</a:t>
            </a:r>
            <a:r>
              <a:rPr lang="cs-CZ" sz="2800" dirty="0" smtClean="0"/>
              <a:t>. </a:t>
            </a:r>
          </a:p>
          <a:p>
            <a:pPr lvl="1"/>
            <a:r>
              <a:rPr lang="cs-CZ" sz="2400" dirty="0" smtClean="0"/>
              <a:t>Nelze použít stížnost (§4 odst. 1 písm. d) z. 9/2010 Z.z.)</a:t>
            </a:r>
          </a:p>
          <a:p>
            <a:pPr lvl="1"/>
            <a:r>
              <a:rPr lang="cs-CZ" sz="2400" u="sng" dirty="0" smtClean="0"/>
              <a:t>Podmínka</a:t>
            </a:r>
            <a:r>
              <a:rPr lang="cs-CZ" sz="2400" dirty="0" smtClean="0"/>
              <a:t> pro  úspěšné uplatnění nároku na náhradu škody</a:t>
            </a:r>
          </a:p>
          <a:p>
            <a:r>
              <a:rPr lang="cs-CZ" sz="2800" dirty="0" smtClean="0"/>
              <a:t>V případě rozhodnutí SprO - přezkum  dle § 65 z. 71/1967 </a:t>
            </a:r>
            <a:r>
              <a:rPr lang="cs-CZ" sz="2800" dirty="0" err="1" smtClean="0"/>
              <a:t>Zb</a:t>
            </a:r>
            <a:r>
              <a:rPr lang="cs-CZ" sz="2800" dirty="0" smtClean="0"/>
              <a:t>.</a:t>
            </a:r>
          </a:p>
          <a:p>
            <a:pPr lvl="1"/>
            <a:r>
              <a:rPr lang="cs-CZ" sz="2400" dirty="0" smtClean="0"/>
              <a:t>Není podmínkou pro úspěšné uplatnění nároku na náhradu škody</a:t>
            </a:r>
          </a:p>
          <a:p>
            <a:r>
              <a:rPr lang="cs-CZ" sz="2800" dirty="0" smtClean="0"/>
              <a:t>V případě nečinnosti SprO</a:t>
            </a:r>
          </a:p>
          <a:p>
            <a:pPr lvl="1"/>
            <a:r>
              <a:rPr lang="cs-CZ" sz="2400" dirty="0" smtClean="0"/>
              <a:t>stížnost (§3 odst. 1 písm. a) z. 9/2010 Z.z.) -&gt; upozornění prokurátora (§28 z. 153/2001 Z.z.)-&gt; žaloba (§250t – 250u z. 99/1963 </a:t>
            </a:r>
            <a:r>
              <a:rPr lang="cs-CZ" sz="2400" dirty="0" err="1" smtClean="0"/>
              <a:t>Zb</a:t>
            </a:r>
            <a:r>
              <a:rPr lang="cs-CZ" sz="2400" dirty="0" smtClean="0"/>
              <a:t>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cs-CZ" sz="3600" dirty="0" smtClean="0">
                <a:solidFill>
                  <a:srgbClr val="FF0000"/>
                </a:solidFill>
              </a:rPr>
              <a:t>Procesní aktivita poškozeného - SR</a:t>
            </a:r>
            <a:endParaRPr lang="cs-CZ" sz="36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5688632"/>
          </a:xfrm>
        </p:spPr>
        <p:txBody>
          <a:bodyPr>
            <a:noAutofit/>
          </a:bodyPr>
          <a:lstStyle/>
          <a:p>
            <a:r>
              <a:rPr lang="cs-CZ" sz="2800" dirty="0" smtClean="0"/>
              <a:t>V případě nečinnosti soudu</a:t>
            </a:r>
          </a:p>
          <a:p>
            <a:pPr lvl="1"/>
            <a:r>
              <a:rPr lang="cs-CZ" sz="2400" dirty="0" smtClean="0"/>
              <a:t>Stížnost (§ 62 </a:t>
            </a:r>
            <a:r>
              <a:rPr lang="cs-CZ" sz="2400" dirty="0" err="1" smtClean="0"/>
              <a:t>an</a:t>
            </a:r>
            <a:r>
              <a:rPr lang="cs-CZ" sz="2400" dirty="0" smtClean="0"/>
              <a:t>. Z. 757/2004 Z.z., o </a:t>
            </a:r>
            <a:r>
              <a:rPr lang="cs-CZ" sz="2400" dirty="0" err="1" smtClean="0"/>
              <a:t>súdoch</a:t>
            </a:r>
            <a:r>
              <a:rPr lang="cs-CZ" sz="2400" dirty="0" smtClean="0"/>
              <a:t>)</a:t>
            </a:r>
          </a:p>
          <a:p>
            <a:pPr lvl="1"/>
            <a:r>
              <a:rPr lang="cs-CZ" sz="2400" dirty="0" smtClean="0"/>
              <a:t>Podnět veřejnému ochránci práv  (Z. 564/2001 Z.z., o </a:t>
            </a:r>
            <a:r>
              <a:rPr lang="cs-CZ" sz="2400" dirty="0" err="1" smtClean="0"/>
              <a:t>verejnom</a:t>
            </a:r>
            <a:r>
              <a:rPr lang="cs-CZ" sz="2400" dirty="0" smtClean="0"/>
              <a:t> </a:t>
            </a:r>
            <a:r>
              <a:rPr lang="cs-CZ" sz="2400" dirty="0" err="1" smtClean="0"/>
              <a:t>ochrancovi</a:t>
            </a:r>
            <a:r>
              <a:rPr lang="cs-CZ" sz="2400" dirty="0" smtClean="0"/>
              <a:t> práv)</a:t>
            </a:r>
          </a:p>
          <a:p>
            <a:pPr lvl="1"/>
            <a:r>
              <a:rPr lang="cs-CZ" sz="2400" dirty="0" smtClean="0"/>
              <a:t>Ústavní stížnost (§49 </a:t>
            </a:r>
            <a:r>
              <a:rPr lang="cs-CZ" sz="2400" dirty="0" err="1" smtClean="0"/>
              <a:t>an</a:t>
            </a:r>
            <a:r>
              <a:rPr lang="cs-CZ" sz="2400" dirty="0" smtClean="0"/>
              <a:t>. Z. 38/1993 </a:t>
            </a:r>
            <a:r>
              <a:rPr lang="cs-CZ" sz="2400" dirty="0" err="1" smtClean="0"/>
              <a:t>Zb</a:t>
            </a:r>
            <a:r>
              <a:rPr lang="cs-CZ" sz="2400" dirty="0" smtClean="0"/>
              <a:t>., o </a:t>
            </a:r>
            <a:r>
              <a:rPr lang="cs-CZ" sz="2400" dirty="0" err="1" smtClean="0"/>
              <a:t>organizácii</a:t>
            </a:r>
            <a:r>
              <a:rPr lang="cs-CZ" sz="2400" dirty="0" smtClean="0"/>
              <a:t> Ústavného </a:t>
            </a:r>
            <a:r>
              <a:rPr lang="cs-CZ" sz="2400" dirty="0" err="1" smtClean="0"/>
              <a:t>súdu</a:t>
            </a:r>
            <a:r>
              <a:rPr lang="cs-CZ" sz="2400" dirty="0" smtClean="0"/>
              <a:t>)</a:t>
            </a:r>
          </a:p>
          <a:p>
            <a:r>
              <a:rPr lang="cs-CZ" sz="2800" dirty="0" smtClean="0"/>
              <a:t>V případě nezákonného uložení trestu, ochranného opatření, vazby – stížnosti proti každému úkonu (obvinění, vazby …)</a:t>
            </a:r>
          </a:p>
          <a:p>
            <a:r>
              <a:rPr lang="cs-CZ" sz="2800" dirty="0" smtClean="0"/>
              <a:t>Stížnost k ESL</a:t>
            </a:r>
          </a:p>
          <a:p>
            <a:pPr lvl="1"/>
            <a:r>
              <a:rPr lang="cs-CZ" sz="2400" dirty="0" smtClean="0"/>
              <a:t>Povinnost vyčerpat zákonné vnitrostátní opravné prostředky</a:t>
            </a:r>
          </a:p>
          <a:p>
            <a:pPr lvl="1"/>
            <a:r>
              <a:rPr lang="cs-CZ" sz="2400" dirty="0" smtClean="0"/>
              <a:t>6 měsíců ode dne konečného rozhodnutí ve věci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00B050"/>
                </a:solidFill>
              </a:rPr>
              <a:t>Právní akty veřejné správy</a:t>
            </a:r>
            <a:br>
              <a:rPr lang="cs-CZ" dirty="0" smtClean="0">
                <a:solidFill>
                  <a:srgbClr val="00B050"/>
                </a:solidFill>
              </a:rPr>
            </a:br>
            <a:r>
              <a:rPr lang="cs-CZ" dirty="0" smtClean="0">
                <a:solidFill>
                  <a:srgbClr val="00B050"/>
                </a:solidFill>
              </a:rPr>
              <a:t>Abstraktní správní akty</a:t>
            </a:r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Jedním z typů právních úkonů, s nimiž správní právo spojuje právní důsledky</a:t>
            </a:r>
          </a:p>
          <a:p>
            <a:r>
              <a:rPr lang="cs-CZ" dirty="0" smtClean="0"/>
              <a:t>Normativní správní akt = obecně platný právní předpis vydaný zmocněným orgánem nebo správním úřadem k provedení zákona</a:t>
            </a:r>
          </a:p>
          <a:p>
            <a:r>
              <a:rPr lang="cs-CZ" dirty="0" smtClean="0"/>
              <a:t>Znaky: podzákonnost, obecnost, jednostrannost, abstraktnost</a:t>
            </a:r>
          </a:p>
          <a:p>
            <a:r>
              <a:rPr lang="cs-CZ" dirty="0" smtClean="0"/>
              <a:t>Náležitosti: pravomoc, zákonnost, vykonatelnost, vynutitelnost, publikace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cs-CZ" sz="3600" dirty="0" smtClean="0">
                <a:solidFill>
                  <a:srgbClr val="FF0000"/>
                </a:solidFill>
              </a:rPr>
              <a:t>Předběžné projednání, náhrada škody - SR</a:t>
            </a:r>
            <a:endParaRPr lang="cs-CZ" sz="36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616624"/>
          </a:xfrm>
        </p:spPr>
        <p:txBody>
          <a:bodyPr>
            <a:noAutofit/>
          </a:bodyPr>
          <a:lstStyle/>
          <a:p>
            <a:pPr lvl="0"/>
            <a:r>
              <a:rPr lang="cs-CZ" sz="2800" dirty="0" smtClean="0"/>
              <a:t>Žadatel/poškozený podá písemnou žádost u příslušného SprO</a:t>
            </a:r>
          </a:p>
          <a:p>
            <a:pPr lvl="1"/>
            <a:r>
              <a:rPr lang="cs-CZ" dirty="0" smtClean="0"/>
              <a:t>Náležitosti žádosti =&gt; úkon směřující vůči SprO, posuzuje se podle obsahu ne podle označení</a:t>
            </a:r>
          </a:p>
          <a:p>
            <a:pPr lvl="2"/>
            <a:r>
              <a:rPr lang="cs-CZ" dirty="0" smtClean="0"/>
              <a:t>Kdo, co navrhuje, čeho se domáhá (petit) včetně vyčíslené škody, kterému SprO je určena, označení účastníků, podpis</a:t>
            </a:r>
          </a:p>
          <a:p>
            <a:pPr lvl="1"/>
            <a:r>
              <a:rPr lang="cs-CZ" dirty="0" smtClean="0"/>
              <a:t>Výše náhrady škody za nemajetkovou újmu = min. 1/30 průměrné nominální měsíční mzdy za předcházející rok za každý i započatý den </a:t>
            </a:r>
            <a:r>
              <a:rPr lang="cs-CZ" sz="2400" dirty="0" smtClean="0"/>
              <a:t>(cca 26 E) </a:t>
            </a:r>
            <a:endParaRPr lang="cs-CZ" dirty="0" smtClean="0"/>
          </a:p>
          <a:p>
            <a:pPr lvl="1"/>
            <a:r>
              <a:rPr lang="cs-CZ" dirty="0" smtClean="0"/>
              <a:t>Skutečná škoda</a:t>
            </a:r>
          </a:p>
          <a:p>
            <a:pPr lvl="1"/>
            <a:r>
              <a:rPr lang="cs-CZ" dirty="0" smtClean="0"/>
              <a:t>Ušlý zisk</a:t>
            </a:r>
          </a:p>
          <a:p>
            <a:pPr lvl="2"/>
            <a:endParaRPr lang="cs-CZ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cs-CZ" sz="3600" dirty="0" smtClean="0">
                <a:solidFill>
                  <a:srgbClr val="FF0000"/>
                </a:solidFill>
              </a:rPr>
              <a:t>Procesní aktivita poškozeného - ČR</a:t>
            </a:r>
            <a:endParaRPr lang="cs-CZ" sz="36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Autofit/>
          </a:bodyPr>
          <a:lstStyle/>
          <a:p>
            <a:pPr lvl="0"/>
            <a:r>
              <a:rPr lang="cs-CZ" sz="2800" dirty="0" smtClean="0"/>
              <a:t>V případě rozhodnutí SprO – </a:t>
            </a:r>
          </a:p>
          <a:p>
            <a:pPr lvl="1"/>
            <a:r>
              <a:rPr lang="cs-CZ" sz="2400" dirty="0" smtClean="0"/>
              <a:t>odvolání/rozklad  § 81 a násl SprŘ+ přezkum § 94 - § 95 z. SprŘ  </a:t>
            </a:r>
          </a:p>
          <a:p>
            <a:pPr lvl="1"/>
            <a:r>
              <a:rPr lang="cs-CZ" sz="2400" dirty="0" smtClean="0"/>
              <a:t>obnova řízení - § 100 SprŘ</a:t>
            </a:r>
          </a:p>
          <a:p>
            <a:r>
              <a:rPr lang="cs-CZ" dirty="0" smtClean="0"/>
              <a:t>V případě nečinnosti SprO - </a:t>
            </a:r>
          </a:p>
          <a:p>
            <a:pPr lvl="1"/>
            <a:r>
              <a:rPr lang="cs-CZ" sz="2400" dirty="0" smtClean="0"/>
              <a:t>Podnět nadřízenému SprO; žaloba pro nečinnosti SprO § 79 a násl. s.</a:t>
            </a:r>
            <a:r>
              <a:rPr lang="cs-CZ" sz="2400" dirty="0" err="1" smtClean="0"/>
              <a:t>ř.s</a:t>
            </a:r>
            <a:r>
              <a:rPr lang="cs-CZ" sz="2400" dirty="0" smtClean="0"/>
              <a:t>. – nevydání meritorního rozhodnutí, osvědčení</a:t>
            </a:r>
          </a:p>
          <a:p>
            <a:r>
              <a:rPr lang="cs-CZ" dirty="0" smtClean="0"/>
              <a:t>V případě nečinnosti soudu</a:t>
            </a:r>
          </a:p>
          <a:p>
            <a:pPr lvl="1"/>
            <a:r>
              <a:rPr lang="cs-CZ" sz="2400" dirty="0" smtClean="0"/>
              <a:t>Stížnost § 171 a násl. Zákona o soudech a soudcích; žaloba proti nečinnosti soudu § 79 a násl. s.</a:t>
            </a:r>
            <a:r>
              <a:rPr lang="cs-CZ" sz="2400" dirty="0" err="1" smtClean="0"/>
              <a:t>ř.s</a:t>
            </a:r>
            <a:r>
              <a:rPr lang="cs-CZ" sz="2400" dirty="0" smtClean="0"/>
              <a:t>.</a:t>
            </a:r>
          </a:p>
          <a:p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cs-CZ" sz="3600" dirty="0" smtClean="0">
                <a:solidFill>
                  <a:srgbClr val="FF0000"/>
                </a:solidFill>
              </a:rPr>
              <a:t>Procesní aktivita poškozeného - ČR</a:t>
            </a:r>
            <a:endParaRPr lang="cs-CZ" sz="36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Autofit/>
          </a:bodyPr>
          <a:lstStyle/>
          <a:p>
            <a:pPr lvl="0"/>
            <a:r>
              <a:rPr lang="cs-CZ" sz="2800" dirty="0" smtClean="0"/>
              <a:t>V případě nezákonného rozhodnutí o vazbě, trestu, ochranném opatření  </a:t>
            </a:r>
          </a:p>
          <a:p>
            <a:pPr lvl="1"/>
            <a:r>
              <a:rPr lang="cs-CZ" sz="2400" dirty="0" smtClean="0"/>
              <a:t>Dovolání § 265b - § 265s k Nejvyššímu soudu</a:t>
            </a:r>
          </a:p>
          <a:p>
            <a:pPr lvl="1"/>
            <a:r>
              <a:rPr lang="cs-CZ" sz="2400" dirty="0" smtClean="0"/>
              <a:t>Podává nejvyšší státní zástupce nebo obhájce</a:t>
            </a:r>
          </a:p>
          <a:p>
            <a:r>
              <a:rPr lang="cs-CZ" sz="2800" dirty="0" smtClean="0"/>
              <a:t>V občanském soudním řízení </a:t>
            </a:r>
          </a:p>
          <a:p>
            <a:pPr lvl="1"/>
            <a:r>
              <a:rPr lang="cs-CZ" sz="2400" dirty="0" smtClean="0"/>
              <a:t>dovolání § 236 – 243d -Rozhoduje Nejvyšší soud ČR</a:t>
            </a:r>
          </a:p>
          <a:p>
            <a:pPr lvl="1"/>
            <a:r>
              <a:rPr lang="cs-CZ" sz="2400" dirty="0" smtClean="0"/>
              <a:t>žaloba pro zmatečnost § 228 a násl. o.s.</a:t>
            </a:r>
            <a:r>
              <a:rPr lang="cs-CZ" sz="2400" dirty="0" err="1" smtClean="0"/>
              <a:t>ř</a:t>
            </a:r>
            <a:r>
              <a:rPr lang="cs-CZ" sz="2400" dirty="0" smtClean="0"/>
              <a:t>.</a:t>
            </a:r>
          </a:p>
          <a:p>
            <a:r>
              <a:rPr lang="cs-CZ" sz="2800" dirty="0" smtClean="0"/>
              <a:t>V trestním řízení</a:t>
            </a:r>
          </a:p>
          <a:p>
            <a:pPr lvl="1"/>
            <a:r>
              <a:rPr lang="cs-CZ" sz="2400" dirty="0" smtClean="0"/>
              <a:t>Dovolání § 265a a </a:t>
            </a:r>
            <a:r>
              <a:rPr lang="cs-CZ" sz="2400" dirty="0" err="1" smtClean="0"/>
              <a:t>násl</a:t>
            </a:r>
            <a:r>
              <a:rPr lang="cs-CZ" sz="2400" dirty="0" smtClean="0"/>
              <a:t>. trestního řádu</a:t>
            </a:r>
          </a:p>
          <a:p>
            <a:pPr lvl="1"/>
            <a:r>
              <a:rPr lang="cs-CZ" sz="2400" dirty="0" smtClean="0"/>
              <a:t>Stížnost pro porušení zákona – ministr spravedlnosti - § 266 a </a:t>
            </a:r>
            <a:r>
              <a:rPr lang="cs-CZ" sz="2400" dirty="0" err="1" smtClean="0"/>
              <a:t>násl</a:t>
            </a:r>
            <a:r>
              <a:rPr lang="cs-CZ" sz="2400" dirty="0" smtClean="0"/>
              <a:t>. </a:t>
            </a:r>
            <a:r>
              <a:rPr lang="cs-CZ" sz="2400" dirty="0" err="1" smtClean="0"/>
              <a:t>tr.ř</a:t>
            </a:r>
            <a:r>
              <a:rPr lang="cs-CZ" sz="2400" dirty="0" smtClean="0"/>
              <a:t>.</a:t>
            </a:r>
          </a:p>
          <a:p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cs-CZ" sz="3600" dirty="0" smtClean="0">
                <a:solidFill>
                  <a:srgbClr val="FF0000"/>
                </a:solidFill>
              </a:rPr>
              <a:t>Procesní aktivita poškozeného - ČR</a:t>
            </a:r>
            <a:endParaRPr lang="cs-CZ" sz="36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Autofit/>
          </a:bodyPr>
          <a:lstStyle/>
          <a:p>
            <a:pPr lvl="0"/>
            <a:r>
              <a:rPr lang="cs-CZ" sz="2800" dirty="0" smtClean="0"/>
              <a:t>V trestním řízení</a:t>
            </a:r>
          </a:p>
          <a:p>
            <a:pPr lvl="1"/>
            <a:r>
              <a:rPr lang="cs-CZ" sz="2400" dirty="0" smtClean="0"/>
              <a:t>Obnova řízení - § 277 a </a:t>
            </a:r>
            <a:r>
              <a:rPr lang="cs-CZ" sz="2400" dirty="0" err="1" smtClean="0"/>
              <a:t>násl</a:t>
            </a:r>
            <a:r>
              <a:rPr lang="cs-CZ" sz="2400" dirty="0" smtClean="0"/>
              <a:t>. </a:t>
            </a:r>
            <a:r>
              <a:rPr lang="cs-CZ" sz="2400" dirty="0" err="1" smtClean="0"/>
              <a:t>Tr.ř</a:t>
            </a:r>
            <a:r>
              <a:rPr lang="cs-CZ" sz="2400" dirty="0" smtClean="0"/>
              <a:t>.</a:t>
            </a:r>
          </a:p>
          <a:p>
            <a:r>
              <a:rPr lang="cs-CZ" sz="2800" dirty="0" smtClean="0"/>
              <a:t>Ve správním řízení</a:t>
            </a:r>
          </a:p>
          <a:p>
            <a:pPr lvl="1"/>
            <a:r>
              <a:rPr lang="cs-CZ" sz="2400" dirty="0" smtClean="0"/>
              <a:t>Přezkum § 94 a </a:t>
            </a:r>
            <a:r>
              <a:rPr lang="cs-CZ" sz="2400" dirty="0" err="1" smtClean="0"/>
              <a:t>násl</a:t>
            </a:r>
            <a:r>
              <a:rPr lang="cs-CZ" sz="2400" dirty="0" smtClean="0"/>
              <a:t>. </a:t>
            </a:r>
            <a:r>
              <a:rPr lang="cs-CZ" sz="2400" dirty="0" err="1" smtClean="0"/>
              <a:t>SprŘ</a:t>
            </a:r>
            <a:endParaRPr lang="cs-CZ" sz="2400" dirty="0" smtClean="0"/>
          </a:p>
          <a:p>
            <a:pPr lvl="1"/>
            <a:r>
              <a:rPr lang="cs-CZ" sz="2400" dirty="0" smtClean="0"/>
              <a:t>Obnova řízení - § 100 a </a:t>
            </a:r>
            <a:r>
              <a:rPr lang="cs-CZ" sz="2400" dirty="0" err="1" smtClean="0"/>
              <a:t>násl</a:t>
            </a:r>
            <a:r>
              <a:rPr lang="cs-CZ" sz="2400" dirty="0" smtClean="0"/>
              <a:t>. </a:t>
            </a:r>
            <a:r>
              <a:rPr lang="cs-CZ" sz="2400" dirty="0" err="1" smtClean="0"/>
              <a:t>SprŘ</a:t>
            </a:r>
            <a:endParaRPr lang="cs-CZ" sz="2400" dirty="0" smtClean="0"/>
          </a:p>
          <a:p>
            <a:r>
              <a:rPr lang="cs-CZ" sz="2800" dirty="0" smtClean="0"/>
              <a:t>V soudním řízení správním</a:t>
            </a:r>
          </a:p>
          <a:p>
            <a:pPr lvl="1"/>
            <a:r>
              <a:rPr lang="cs-CZ" sz="2400" dirty="0" smtClean="0"/>
              <a:t>Žaloba proti rozhodnutí </a:t>
            </a:r>
            <a:r>
              <a:rPr lang="cs-CZ" sz="2400" dirty="0" err="1" smtClean="0"/>
              <a:t>SprO</a:t>
            </a:r>
            <a:r>
              <a:rPr lang="cs-CZ" sz="2400" dirty="0" smtClean="0"/>
              <a:t> § 65 s.</a:t>
            </a:r>
            <a:r>
              <a:rPr lang="cs-CZ" sz="2400" dirty="0" err="1" smtClean="0"/>
              <a:t>ř.s</a:t>
            </a:r>
            <a:r>
              <a:rPr lang="cs-CZ" sz="2400" dirty="0" smtClean="0"/>
              <a:t>.</a:t>
            </a:r>
          </a:p>
          <a:p>
            <a:pPr lvl="1"/>
            <a:r>
              <a:rPr lang="cs-CZ" sz="2400" dirty="0" smtClean="0"/>
              <a:t>Kasační stížnost  § 102 a </a:t>
            </a:r>
            <a:r>
              <a:rPr lang="cs-CZ" sz="2400" dirty="0" err="1" smtClean="0"/>
              <a:t>násl</a:t>
            </a:r>
            <a:r>
              <a:rPr lang="cs-CZ" sz="2400" dirty="0" smtClean="0"/>
              <a:t>.  – proti pravomocnému rozhodnutí krajského soudu ve </a:t>
            </a:r>
            <a:r>
              <a:rPr lang="cs-CZ" sz="2400" dirty="0" err="1" smtClean="0"/>
              <a:t>spr</a:t>
            </a:r>
            <a:r>
              <a:rPr lang="cs-CZ" sz="2400" dirty="0" smtClean="0"/>
              <a:t>. Ř. – řeší Nejvyšší správní soud</a:t>
            </a:r>
          </a:p>
          <a:p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cs-CZ" sz="3600" dirty="0" smtClean="0">
                <a:solidFill>
                  <a:srgbClr val="FF0000"/>
                </a:solidFill>
              </a:rPr>
              <a:t>Předběžné projednání, náhrada škody - ČR</a:t>
            </a:r>
            <a:endParaRPr lang="cs-CZ" sz="3600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616624"/>
          </a:xfrm>
        </p:spPr>
        <p:txBody>
          <a:bodyPr>
            <a:noAutofit/>
          </a:bodyPr>
          <a:lstStyle/>
          <a:p>
            <a:pPr lvl="0"/>
            <a:r>
              <a:rPr lang="cs-CZ" sz="2800" dirty="0" smtClean="0"/>
              <a:t>Žadatel/poškozený podá písemnou žádost u příslušného SprO</a:t>
            </a:r>
          </a:p>
          <a:p>
            <a:pPr lvl="1"/>
            <a:r>
              <a:rPr lang="cs-CZ" dirty="0" smtClean="0"/>
              <a:t>Náležitosti žádosti =&gt; úkon směřující vůči SprO, posuzuje se podle obsahu ne podle označení</a:t>
            </a:r>
          </a:p>
          <a:p>
            <a:pPr lvl="2"/>
            <a:r>
              <a:rPr lang="cs-CZ" dirty="0" smtClean="0"/>
              <a:t>Kdo, co navrhuje, čeho se domáhá (petit) včetně vyčíslené škody, kterému SprO je určena, označení účastníků, podpis</a:t>
            </a:r>
          </a:p>
          <a:p>
            <a:pPr lvl="1"/>
            <a:r>
              <a:rPr lang="cs-CZ" dirty="0" smtClean="0"/>
              <a:t>Výše náhrady škody za nemajetkovou újmu = </a:t>
            </a:r>
          </a:p>
          <a:p>
            <a:pPr lvl="2"/>
            <a:r>
              <a:rPr lang="cs-CZ" dirty="0" smtClean="0"/>
              <a:t>Za první dva roky 15000 Kč, další rok po 15 tis Kč</a:t>
            </a:r>
          </a:p>
          <a:p>
            <a:pPr lvl="1"/>
            <a:r>
              <a:rPr lang="cs-CZ" dirty="0" smtClean="0"/>
              <a:t>V případě, že </a:t>
            </a:r>
            <a:r>
              <a:rPr lang="cs-CZ" dirty="0" err="1" smtClean="0"/>
              <a:t>SprO</a:t>
            </a:r>
            <a:r>
              <a:rPr lang="cs-CZ" dirty="0" smtClean="0"/>
              <a:t> neuhradí škodu, resp. </a:t>
            </a:r>
            <a:r>
              <a:rPr lang="cs-CZ" smtClean="0"/>
              <a:t>uhradí </a:t>
            </a:r>
            <a:r>
              <a:rPr lang="cs-CZ" dirty="0" smtClean="0"/>
              <a:t>částečně -&gt; soud</a:t>
            </a:r>
          </a:p>
          <a:p>
            <a:pPr lvl="2"/>
            <a:endParaRPr lang="cs-CZ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00B050"/>
                </a:solidFill>
              </a:rPr>
              <a:t>Právní akty veřejné správy</a:t>
            </a:r>
            <a:br>
              <a:rPr lang="cs-CZ" dirty="0" smtClean="0">
                <a:solidFill>
                  <a:srgbClr val="00B050"/>
                </a:solidFill>
              </a:rPr>
            </a:br>
            <a:r>
              <a:rPr lang="cs-CZ" dirty="0" smtClean="0">
                <a:solidFill>
                  <a:srgbClr val="00B050"/>
                </a:solidFill>
              </a:rPr>
              <a:t>Konkrétní správní akty</a:t>
            </a:r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Jednostranný správní úkon (správní rozhodnutí), kterým správní úřad v konkrétním případě řeší právní poměry jmenovitě určených osob</a:t>
            </a:r>
          </a:p>
          <a:p>
            <a:r>
              <a:rPr lang="cs-CZ" dirty="0" smtClean="0"/>
              <a:t>Náležitosti: kompetence, obsahové (výrok, odůvodnění, poučení), formální, vedlejší</a:t>
            </a:r>
          </a:p>
          <a:p>
            <a:r>
              <a:rPr lang="cs-CZ" dirty="0" smtClean="0"/>
              <a:t>Vlastnosti: platnost, účinnost, právní moc (vykonatelnost, vynutitelnost)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00B050"/>
                </a:solidFill>
              </a:rPr>
              <a:t>Konkrétní správní akty</a:t>
            </a:r>
            <a:br>
              <a:rPr lang="cs-CZ" dirty="0" smtClean="0">
                <a:solidFill>
                  <a:srgbClr val="00B050"/>
                </a:solidFill>
              </a:rPr>
            </a:br>
            <a:r>
              <a:rPr lang="cs-CZ" dirty="0" smtClean="0">
                <a:solidFill>
                  <a:srgbClr val="00B050"/>
                </a:solidFill>
              </a:rPr>
              <a:t>Vady</a:t>
            </a:r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Způsobující nezákonnost</a:t>
            </a:r>
          </a:p>
          <a:p>
            <a:pPr lvl="1"/>
            <a:r>
              <a:rPr lang="cs-CZ" dirty="0" smtClean="0"/>
              <a:t>Vady způsobující nezákonnost jsou </a:t>
            </a:r>
            <a:r>
              <a:rPr lang="cs-CZ" u="sng" dirty="0" smtClean="0"/>
              <a:t>vadami náležitostí</a:t>
            </a:r>
            <a:r>
              <a:rPr lang="cs-CZ" dirty="0" smtClean="0"/>
              <a:t> kompetenčních, obsahových, formálních či procedurálních</a:t>
            </a:r>
          </a:p>
          <a:p>
            <a:pPr lvl="1"/>
            <a:r>
              <a:rPr lang="cs-CZ" dirty="0" smtClean="0"/>
              <a:t>Porušení hmotněprávní nebo procesně právní normy</a:t>
            </a:r>
          </a:p>
          <a:p>
            <a:pPr lvl="1"/>
            <a:r>
              <a:rPr lang="cs-CZ" dirty="0" smtClean="0"/>
              <a:t>Ochrana dobré víry</a:t>
            </a:r>
          </a:p>
          <a:p>
            <a:pPr lvl="1"/>
            <a:endParaRPr lang="cs-CZ" dirty="0" smtClean="0"/>
          </a:p>
          <a:p>
            <a:r>
              <a:rPr lang="cs-CZ" dirty="0" smtClean="0"/>
              <a:t>Způsobující věcnou nesprávnost</a:t>
            </a:r>
          </a:p>
          <a:p>
            <a:pPr lvl="1"/>
            <a:r>
              <a:rPr lang="cs-CZ" dirty="0" smtClean="0"/>
              <a:t>Chybné využití správního uvážení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00B050"/>
                </a:solidFill>
              </a:rPr>
              <a:t>Konkrétní správní akty</a:t>
            </a:r>
            <a:br>
              <a:rPr lang="cs-CZ" dirty="0" smtClean="0">
                <a:solidFill>
                  <a:srgbClr val="00B050"/>
                </a:solidFill>
              </a:rPr>
            </a:br>
            <a:r>
              <a:rPr lang="cs-CZ" dirty="0" smtClean="0">
                <a:solidFill>
                  <a:srgbClr val="00B050"/>
                </a:solidFill>
              </a:rPr>
              <a:t>Vady</a:t>
            </a:r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cs-CZ" dirty="0" smtClean="0"/>
              <a:t>Formálně vadné akty</a:t>
            </a:r>
          </a:p>
          <a:p>
            <a:pPr lvl="1"/>
            <a:r>
              <a:rPr lang="cs-CZ" dirty="0" smtClean="0"/>
              <a:t>Administrativní chyby – psaní, počty …</a:t>
            </a:r>
          </a:p>
          <a:p>
            <a:pPr lvl="1"/>
            <a:endParaRPr lang="cs-CZ" dirty="0" smtClean="0"/>
          </a:p>
          <a:p>
            <a:r>
              <a:rPr lang="cs-CZ" dirty="0" smtClean="0"/>
              <a:t>Akty nicotné</a:t>
            </a:r>
          </a:p>
          <a:p>
            <a:pPr lvl="1"/>
            <a:r>
              <a:rPr lang="cs-CZ" dirty="0" smtClean="0"/>
              <a:t>Vydané věcně nepříslušným SprO</a:t>
            </a:r>
          </a:p>
          <a:p>
            <a:pPr lvl="1"/>
            <a:r>
              <a:rPr lang="cs-CZ" dirty="0" smtClean="0"/>
              <a:t>Právně nebo fakticky neuskutečnitelné, nesplnitelné, vnitřně rozporné, nebo trpí takovými vadami, že akt není možné považovat za rozhodnutí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rgbClr val="00B050"/>
                </a:solidFill>
              </a:rPr>
              <a:t>Nezákonné rozhodnutí</a:t>
            </a:r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/>
          <a:lstStyle/>
          <a:p>
            <a:r>
              <a:rPr lang="cs-CZ" dirty="0" smtClean="0"/>
              <a:t>Apelační princip – přezkum po stránce skutkové i právní</a:t>
            </a:r>
          </a:p>
          <a:p>
            <a:r>
              <a:rPr lang="cs-CZ" dirty="0" smtClean="0"/>
              <a:t>Kasační princip – přezkum po stránce právní – mimořádný opravný prostředek</a:t>
            </a:r>
          </a:p>
          <a:p>
            <a:r>
              <a:rPr lang="cs-CZ" dirty="0" smtClean="0"/>
              <a:t>Revizní princip – 2. stupeň řízení – pouze právní stránka</a:t>
            </a:r>
          </a:p>
          <a:p>
            <a:r>
              <a:rPr lang="cs-CZ" dirty="0" smtClean="0"/>
              <a:t>Nezákonnost </a:t>
            </a:r>
            <a:r>
              <a:rPr lang="cs-CZ" u="sng" dirty="0" smtClean="0"/>
              <a:t>musí</a:t>
            </a:r>
            <a:r>
              <a:rPr lang="cs-CZ" dirty="0" smtClean="0"/>
              <a:t> vést ke zrušení rozhodnutí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cs-CZ" dirty="0" smtClean="0">
                <a:solidFill>
                  <a:srgbClr val="00B050"/>
                </a:solidFill>
              </a:rPr>
              <a:t>Nesprávný úřední postup</a:t>
            </a:r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544616"/>
          </a:xfrm>
        </p:spPr>
        <p:txBody>
          <a:bodyPr/>
          <a:lstStyle/>
          <a:p>
            <a:r>
              <a:rPr lang="cs-CZ" dirty="0" smtClean="0"/>
              <a:t>Nesprávný úřední postup se neodrazí v obsahu rozhodnutí a nevede k němu</a:t>
            </a:r>
          </a:p>
          <a:p>
            <a:pPr lvl="1"/>
            <a:r>
              <a:rPr lang="cs-CZ" dirty="0" smtClean="0"/>
              <a:t>Tj. pochybení v činnostech před vydáním rozhodnutí, na jejichž základě je rozhodnutí vydáno,  nejsou nesprávným úředním postupem, ale nezákonným rozhodnutím</a:t>
            </a:r>
          </a:p>
          <a:p>
            <a:r>
              <a:rPr lang="cs-CZ" dirty="0" smtClean="0"/>
              <a:t>SprO musí vystupovat ve vrchnostenské pozici vůči subjektu o jehož právech či povinnostech rozhoduje</a:t>
            </a:r>
          </a:p>
          <a:p>
            <a:r>
              <a:rPr lang="cs-CZ" dirty="0" smtClean="0"/>
              <a:t>Porušení procesních postupů stanovených normou, které je schopno způsobit újmu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cs-CZ" dirty="0" smtClean="0">
                <a:solidFill>
                  <a:srgbClr val="00B050"/>
                </a:solidFill>
              </a:rPr>
              <a:t>Odpovědnost</a:t>
            </a:r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72608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Za porušení primární povinnosti vzniká na základě odpovědnosti sekundární povinnost s cílem reparace.</a:t>
            </a:r>
          </a:p>
          <a:p>
            <a:r>
              <a:rPr lang="cs-CZ" dirty="0" smtClean="0"/>
              <a:t>Subjektivní</a:t>
            </a:r>
          </a:p>
          <a:p>
            <a:pPr lvl="1"/>
            <a:r>
              <a:rPr lang="cs-CZ" dirty="0" smtClean="0"/>
              <a:t>Vyžaduje zavinění ve formě úmysl / nedbalost</a:t>
            </a:r>
          </a:p>
          <a:p>
            <a:pPr lvl="1"/>
            <a:r>
              <a:rPr lang="cs-CZ" dirty="0" smtClean="0"/>
              <a:t>Formální typové znaky skutkové podstaty – objekt, objektivní stránka, subjekt, subjektivní stránka</a:t>
            </a:r>
          </a:p>
          <a:p>
            <a:r>
              <a:rPr lang="cs-CZ" dirty="0" smtClean="0"/>
              <a:t>Objektivní</a:t>
            </a:r>
          </a:p>
          <a:p>
            <a:pPr lvl="1"/>
            <a:r>
              <a:rPr lang="cs-CZ" dirty="0" smtClean="0"/>
              <a:t>Bez ohledu na zavinění</a:t>
            </a:r>
          </a:p>
          <a:p>
            <a:pPr lvl="1"/>
            <a:r>
              <a:rPr lang="cs-CZ" dirty="0" smtClean="0"/>
              <a:t>Může vzniknout i bez porušení primární povinnosti</a:t>
            </a:r>
          </a:p>
          <a:p>
            <a:pPr lvl="1"/>
            <a:r>
              <a:rPr lang="cs-CZ" dirty="0" smtClean="0"/>
              <a:t>Výjimečně se lze liberovat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3742</TotalTime>
  <Words>2980</Words>
  <Application>Microsoft Office PowerPoint</Application>
  <PresentationFormat>Předvádění na obrazovce (4:3)</PresentationFormat>
  <Paragraphs>299</Paragraphs>
  <Slides>34</Slides>
  <Notes>16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34</vt:i4>
      </vt:variant>
    </vt:vector>
  </HeadingPairs>
  <TitlesOfParts>
    <vt:vector size="35" baseType="lpstr">
      <vt:lpstr>Motiv sady Office</vt:lpstr>
      <vt:lpstr>Zodpovědnost za škodu způsobenou při výkonu veřejné správy</vt:lpstr>
      <vt:lpstr>Veřejná moc</vt:lpstr>
      <vt:lpstr>Právní akty veřejné správy Abstraktní správní akty</vt:lpstr>
      <vt:lpstr>Právní akty veřejné správy Konkrétní správní akty</vt:lpstr>
      <vt:lpstr>Konkrétní správní akty Vady</vt:lpstr>
      <vt:lpstr>Konkrétní správní akty Vady</vt:lpstr>
      <vt:lpstr>Nezákonné rozhodnutí</vt:lpstr>
      <vt:lpstr>Nesprávný úřední postup</vt:lpstr>
      <vt:lpstr>Odpovědnost</vt:lpstr>
      <vt:lpstr>Předpoklady vzniku odpovědnosti za škodu</vt:lpstr>
      <vt:lpstr>Odpovědnost státu za škodu</vt:lpstr>
      <vt:lpstr>Typy škod</vt:lpstr>
      <vt:lpstr>Příslušný orgán k řešení náhrady škody</vt:lpstr>
      <vt:lpstr>Odpovědnost ÚSC za škodu</vt:lpstr>
      <vt:lpstr>Předběžné projednání</vt:lpstr>
      <vt:lpstr>Odpovědnost státu za škodu - oblast řízení bezpečnosti</vt:lpstr>
      <vt:lpstr>Odpovědnost státu za škodu – oblast výkonu státní správy nestátními subjekty</vt:lpstr>
      <vt:lpstr>Odpovědnost státu za škodu – SR</vt:lpstr>
      <vt:lpstr>Základní pojmy</vt:lpstr>
      <vt:lpstr>Příslušný orgán k řešení náhrady škod</vt:lpstr>
      <vt:lpstr>Nezákonné rozhodnutí</vt:lpstr>
      <vt:lpstr>Nesprávný úřední postup</vt:lpstr>
      <vt:lpstr>Předběžné projednání, náhrada škody</vt:lpstr>
      <vt:lpstr>Lhůty</vt:lpstr>
      <vt:lpstr>Regresní náhrada</vt:lpstr>
      <vt:lpstr>Ústřední evidence</vt:lpstr>
      <vt:lpstr>Zodpovědnost ÚSC za škodu</vt:lpstr>
      <vt:lpstr>Procesní aktivita poškozeného - SR</vt:lpstr>
      <vt:lpstr>Procesní aktivita poškozeného - SR</vt:lpstr>
      <vt:lpstr>Předběžné projednání, náhrada škody - SR</vt:lpstr>
      <vt:lpstr>Procesní aktivita poškozeného - ČR</vt:lpstr>
      <vt:lpstr>Procesní aktivita poškozeného - ČR</vt:lpstr>
      <vt:lpstr>Procesní aktivita poškozeného - ČR</vt:lpstr>
      <vt:lpstr>Předběžné projednání, náhrada škody - ČR</vt:lpstr>
    </vt:vector>
  </TitlesOfParts>
  <Company>UZSVM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Zodpovědnost za škodu způsobenou při výkonu veřejné správy</dc:title>
  <dc:creator>Karin Plincnerová</dc:creator>
  <cp:lastModifiedBy>Karin Plincnerová</cp:lastModifiedBy>
  <cp:revision>68</cp:revision>
  <dcterms:created xsi:type="dcterms:W3CDTF">2012-12-19T14:39:26Z</dcterms:created>
  <dcterms:modified xsi:type="dcterms:W3CDTF">2013-02-19T17:41:31Z</dcterms:modified>
</cp:coreProperties>
</file>